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1" r:id="rId2"/>
  </p:sldMasterIdLst>
  <p:notesMasterIdLst>
    <p:notesMasterId r:id="rId24"/>
  </p:notesMasterIdLst>
  <p:sldIdLst>
    <p:sldId id="281" r:id="rId3"/>
    <p:sldId id="295" r:id="rId4"/>
    <p:sldId id="257" r:id="rId5"/>
    <p:sldId id="258" r:id="rId6"/>
    <p:sldId id="259" r:id="rId7"/>
    <p:sldId id="260" r:id="rId8"/>
    <p:sldId id="285" r:id="rId9"/>
    <p:sldId id="296" r:id="rId10"/>
    <p:sldId id="284" r:id="rId11"/>
    <p:sldId id="297" r:id="rId12"/>
    <p:sldId id="298" r:id="rId13"/>
    <p:sldId id="289" r:id="rId14"/>
    <p:sldId id="291" r:id="rId15"/>
    <p:sldId id="292" r:id="rId16"/>
    <p:sldId id="293" r:id="rId17"/>
    <p:sldId id="294" r:id="rId18"/>
    <p:sldId id="287" r:id="rId19"/>
    <p:sldId id="272" r:id="rId20"/>
    <p:sldId id="286" r:id="rId21"/>
    <p:sldId id="299" r:id="rId22"/>
    <p:sldId id="262" r:id="rId23"/>
  </p:sldIdLst>
  <p:sldSz cx="9144000" cy="6858000" type="screen4x3"/>
  <p:notesSz cx="6724650" cy="987425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58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95" autoAdjust="0"/>
    <p:restoredTop sz="94660"/>
  </p:normalViewPr>
  <p:slideViewPr>
    <p:cSldViewPr>
      <p:cViewPr>
        <p:scale>
          <a:sx n="125" d="100"/>
          <a:sy n="125" d="100"/>
        </p:scale>
        <p:origin x="-72" y="9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14015" cy="493713"/>
          </a:xfrm>
          <a:prstGeom prst="rect">
            <a:avLst/>
          </a:prstGeom>
        </p:spPr>
        <p:txBody>
          <a:bodyPr vert="horz" lIns="91765" tIns="45882" rIns="91765" bIns="45882" rtlCol="0"/>
          <a:lstStyle>
            <a:lvl1pPr algn="l">
              <a:defRPr sz="1200"/>
            </a:lvl1pPr>
          </a:lstStyle>
          <a:p>
            <a:endParaRPr lang="it-IT"/>
          </a:p>
        </p:txBody>
      </p:sp>
      <p:sp>
        <p:nvSpPr>
          <p:cNvPr id="3" name="Segnaposto data 2"/>
          <p:cNvSpPr>
            <a:spLocks noGrp="1"/>
          </p:cNvSpPr>
          <p:nvPr>
            <p:ph type="dt" idx="1"/>
          </p:nvPr>
        </p:nvSpPr>
        <p:spPr>
          <a:xfrm>
            <a:off x="3809079" y="0"/>
            <a:ext cx="2914015" cy="493713"/>
          </a:xfrm>
          <a:prstGeom prst="rect">
            <a:avLst/>
          </a:prstGeom>
        </p:spPr>
        <p:txBody>
          <a:bodyPr vert="horz" lIns="91765" tIns="45882" rIns="91765" bIns="45882" rtlCol="0"/>
          <a:lstStyle>
            <a:lvl1pPr algn="r">
              <a:defRPr sz="1200"/>
            </a:lvl1pPr>
          </a:lstStyle>
          <a:p>
            <a:fld id="{63A3516C-181C-4BDC-AA84-1BAD0393E82B}" type="datetimeFigureOut">
              <a:rPr lang="it-IT" smtClean="0"/>
              <a:pPr/>
              <a:t>03/12/2014</a:t>
            </a:fld>
            <a:endParaRPr lang="it-IT"/>
          </a:p>
        </p:txBody>
      </p:sp>
      <p:sp>
        <p:nvSpPr>
          <p:cNvPr id="4" name="Segnaposto immagine diapositiva 3"/>
          <p:cNvSpPr>
            <a:spLocks noGrp="1" noRot="1" noChangeAspect="1"/>
          </p:cNvSpPr>
          <p:nvPr>
            <p:ph type="sldImg" idx="2"/>
          </p:nvPr>
        </p:nvSpPr>
        <p:spPr>
          <a:xfrm>
            <a:off x="893763" y="739775"/>
            <a:ext cx="4937125" cy="3703638"/>
          </a:xfrm>
          <a:prstGeom prst="rect">
            <a:avLst/>
          </a:prstGeom>
          <a:noFill/>
          <a:ln w="12700">
            <a:solidFill>
              <a:prstClr val="black"/>
            </a:solidFill>
          </a:ln>
        </p:spPr>
        <p:txBody>
          <a:bodyPr vert="horz" lIns="91765" tIns="45882" rIns="91765" bIns="45882" rtlCol="0" anchor="ctr"/>
          <a:lstStyle/>
          <a:p>
            <a:endParaRPr lang="it-IT"/>
          </a:p>
        </p:txBody>
      </p:sp>
      <p:sp>
        <p:nvSpPr>
          <p:cNvPr id="5" name="Segnaposto note 4"/>
          <p:cNvSpPr>
            <a:spLocks noGrp="1"/>
          </p:cNvSpPr>
          <p:nvPr>
            <p:ph type="body" sz="quarter" idx="3"/>
          </p:nvPr>
        </p:nvSpPr>
        <p:spPr>
          <a:xfrm>
            <a:off x="672465" y="4690269"/>
            <a:ext cx="5379720" cy="4443413"/>
          </a:xfrm>
          <a:prstGeom prst="rect">
            <a:avLst/>
          </a:prstGeom>
        </p:spPr>
        <p:txBody>
          <a:bodyPr vert="horz" lIns="91765" tIns="45882" rIns="91765" bIns="45882"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378824"/>
            <a:ext cx="2914015" cy="493713"/>
          </a:xfrm>
          <a:prstGeom prst="rect">
            <a:avLst/>
          </a:prstGeom>
        </p:spPr>
        <p:txBody>
          <a:bodyPr vert="horz" lIns="91765" tIns="45882" rIns="91765" bIns="45882" rtlCol="0" anchor="b"/>
          <a:lstStyle>
            <a:lvl1pPr algn="l">
              <a:defRPr sz="1200"/>
            </a:lvl1pPr>
          </a:lstStyle>
          <a:p>
            <a:endParaRPr lang="it-IT"/>
          </a:p>
        </p:txBody>
      </p:sp>
      <p:sp>
        <p:nvSpPr>
          <p:cNvPr id="7" name="Segnaposto numero diapositiva 6"/>
          <p:cNvSpPr>
            <a:spLocks noGrp="1"/>
          </p:cNvSpPr>
          <p:nvPr>
            <p:ph type="sldNum" sz="quarter" idx="5"/>
          </p:nvPr>
        </p:nvSpPr>
        <p:spPr>
          <a:xfrm>
            <a:off x="3809079" y="9378824"/>
            <a:ext cx="2914015" cy="493713"/>
          </a:xfrm>
          <a:prstGeom prst="rect">
            <a:avLst/>
          </a:prstGeom>
        </p:spPr>
        <p:txBody>
          <a:bodyPr vert="horz" lIns="91765" tIns="45882" rIns="91765" bIns="45882" rtlCol="0" anchor="b"/>
          <a:lstStyle>
            <a:lvl1pPr algn="r">
              <a:defRPr sz="1200"/>
            </a:lvl1pPr>
          </a:lstStyle>
          <a:p>
            <a:fld id="{4774C599-EAA8-48A8-988F-90BA6EA58C52}" type="slidenum">
              <a:rPr lang="it-IT" smtClean="0"/>
              <a:pPr/>
              <a:t>‹N›</a:t>
            </a:fld>
            <a:endParaRPr lang="it-IT"/>
          </a:p>
        </p:txBody>
      </p:sp>
    </p:spTree>
    <p:extLst>
      <p:ext uri="{BB962C8B-B14F-4D97-AF65-F5344CB8AC3E}">
        <p14:creationId xmlns:p14="http://schemas.microsoft.com/office/powerpoint/2010/main" val="2894517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3D38248A-6865-4756-BD0F-C9DAFD0CA313}" type="datetimeFigureOut">
              <a:rPr lang="it-IT" smtClean="0"/>
              <a:pPr/>
              <a:t>03/12/2014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C86A80A-E842-452A-8E7D-34C337F88912}" type="slidenum">
              <a:rPr lang="it-IT" smtClean="0"/>
              <a:pPr/>
              <a:t>‹N›</a:t>
            </a:fld>
            <a:endParaRPr lang="it-IT"/>
          </a:p>
        </p:txBody>
      </p:sp>
      <p:pic>
        <p:nvPicPr>
          <p:cNvPr id="1027" name="Picture 3"/>
          <p:cNvPicPr>
            <a:picLocks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7384"/>
            <a:ext cx="9144000" cy="69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1588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D38248A-6865-4756-BD0F-C9DAFD0CA313}" type="datetimeFigureOut">
              <a:rPr lang="it-IT" smtClean="0"/>
              <a:pPr/>
              <a:t>03/12/2014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C86A80A-E842-452A-8E7D-34C337F88912}" type="slidenum">
              <a:rPr lang="it-IT" smtClean="0"/>
              <a:pPr/>
              <a:t>‹N›</a:t>
            </a:fld>
            <a:endParaRPr lang="it-IT"/>
          </a:p>
        </p:txBody>
      </p:sp>
    </p:spTree>
    <p:extLst>
      <p:ext uri="{BB962C8B-B14F-4D97-AF65-F5344CB8AC3E}">
        <p14:creationId xmlns:p14="http://schemas.microsoft.com/office/powerpoint/2010/main" val="4228929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D38248A-6865-4756-BD0F-C9DAFD0CA313}" type="datetimeFigureOut">
              <a:rPr lang="it-IT" smtClean="0"/>
              <a:pPr/>
              <a:t>03/12/2014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C86A80A-E842-452A-8E7D-34C337F88912}" type="slidenum">
              <a:rPr lang="it-IT" smtClean="0"/>
              <a:pPr/>
              <a:t>‹N›</a:t>
            </a:fld>
            <a:endParaRPr lang="it-IT"/>
          </a:p>
        </p:txBody>
      </p:sp>
    </p:spTree>
    <p:extLst>
      <p:ext uri="{BB962C8B-B14F-4D97-AF65-F5344CB8AC3E}">
        <p14:creationId xmlns:p14="http://schemas.microsoft.com/office/powerpoint/2010/main" val="2353753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D38248A-6865-4756-BD0F-C9DAFD0CA313}" type="datetimeFigureOut">
              <a:rPr lang="it-IT" smtClean="0"/>
              <a:pPr/>
              <a:t>03/12/2014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C86A80A-E842-452A-8E7D-34C337F88912}" type="slidenum">
              <a:rPr lang="it-IT" smtClean="0"/>
              <a:pPr/>
              <a:t>‹N›</a:t>
            </a:fld>
            <a:endParaRPr lang="it-IT"/>
          </a:p>
        </p:txBody>
      </p:sp>
    </p:spTree>
    <p:extLst>
      <p:ext uri="{BB962C8B-B14F-4D97-AF65-F5344CB8AC3E}">
        <p14:creationId xmlns:p14="http://schemas.microsoft.com/office/powerpoint/2010/main" val="19469362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3D38248A-6865-4756-BD0F-C9DAFD0CA313}" type="datetimeFigureOut">
              <a:rPr lang="it-IT" smtClean="0">
                <a:solidFill>
                  <a:prstClr val="black">
                    <a:tint val="75000"/>
                  </a:prstClr>
                </a:solidFill>
              </a:rPr>
              <a:pPr/>
              <a:t>03/12/2014</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C86A80A-E842-452A-8E7D-34C337F88912}" type="slidenum">
              <a:rPr lang="it-IT" smtClean="0">
                <a:solidFill>
                  <a:prstClr val="black">
                    <a:tint val="75000"/>
                  </a:prstClr>
                </a:solidFill>
              </a:rPr>
              <a:pPr/>
              <a:t>‹N›</a:t>
            </a:fld>
            <a:endParaRPr lang="it-IT">
              <a:solidFill>
                <a:prstClr val="black">
                  <a:tint val="75000"/>
                </a:prstClr>
              </a:solidFill>
            </a:endParaRPr>
          </a:p>
        </p:txBody>
      </p:sp>
      <p:pic>
        <p:nvPicPr>
          <p:cNvPr id="7" name="Picture 3"/>
          <p:cNvPicPr>
            <a:picLocks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7384"/>
            <a:ext cx="9144000" cy="69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966734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D38248A-6865-4756-BD0F-C9DAFD0CA313}" type="datetimeFigureOut">
              <a:rPr lang="it-IT" smtClean="0">
                <a:solidFill>
                  <a:prstClr val="black">
                    <a:tint val="75000"/>
                  </a:prstClr>
                </a:solidFill>
              </a:rPr>
              <a:pPr/>
              <a:t>03/12/2014</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C86A80A-E842-452A-8E7D-34C337F8891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66880074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3D38248A-6865-4756-BD0F-C9DAFD0CA313}" type="datetimeFigureOut">
              <a:rPr lang="it-IT" smtClean="0">
                <a:solidFill>
                  <a:prstClr val="black">
                    <a:tint val="75000"/>
                  </a:prstClr>
                </a:solidFill>
              </a:rPr>
              <a:pPr/>
              <a:t>03/12/2014</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C86A80A-E842-452A-8E7D-34C337F8891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11760306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3D38248A-6865-4756-BD0F-C9DAFD0CA313}" type="datetimeFigureOut">
              <a:rPr lang="it-IT" smtClean="0">
                <a:solidFill>
                  <a:prstClr val="black">
                    <a:tint val="75000"/>
                  </a:prstClr>
                </a:solidFill>
              </a:rPr>
              <a:pPr/>
              <a:t>03/12/2014</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C86A80A-E842-452A-8E7D-34C337F8891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08356280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3D38248A-6865-4756-BD0F-C9DAFD0CA313}" type="datetimeFigureOut">
              <a:rPr lang="it-IT" smtClean="0">
                <a:solidFill>
                  <a:prstClr val="black">
                    <a:tint val="75000"/>
                  </a:prstClr>
                </a:solidFill>
              </a:rPr>
              <a:pPr/>
              <a:t>03/12/2014</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EC86A80A-E842-452A-8E7D-34C337F8891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95182088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3D38248A-6865-4756-BD0F-C9DAFD0CA313}" type="datetimeFigureOut">
              <a:rPr lang="it-IT" smtClean="0">
                <a:solidFill>
                  <a:prstClr val="black">
                    <a:tint val="75000"/>
                  </a:prstClr>
                </a:solidFill>
              </a:rPr>
              <a:pPr/>
              <a:t>03/12/2014</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EC86A80A-E842-452A-8E7D-34C337F8891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47744601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D38248A-6865-4756-BD0F-C9DAFD0CA313}" type="datetimeFigureOut">
              <a:rPr lang="it-IT" smtClean="0">
                <a:solidFill>
                  <a:prstClr val="black">
                    <a:tint val="75000"/>
                  </a:prstClr>
                </a:solidFill>
              </a:rPr>
              <a:pPr/>
              <a:t>03/12/2014</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EC86A80A-E842-452A-8E7D-34C337F88912}" type="slidenum">
              <a:rPr lang="it-IT" smtClean="0">
                <a:solidFill>
                  <a:prstClr val="black">
                    <a:tint val="75000"/>
                  </a:prstClr>
                </a:solidFill>
              </a:rPr>
              <a:pPr/>
              <a:t>‹N›</a:t>
            </a:fld>
            <a:endParaRPr lang="it-IT">
              <a:solidFill>
                <a:prstClr val="black">
                  <a:tint val="75000"/>
                </a:prstClr>
              </a:solidFill>
            </a:endParaRPr>
          </a:p>
        </p:txBody>
      </p:sp>
      <p:pic>
        <p:nvPicPr>
          <p:cNvPr id="5" name="Picture 2" descr="C:\Users\aborriello\AppData\Local\Microsoft\Windows\Temporary Internet Files\Content.Outlook\PRY6DMNO\base-schiarita.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33203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D38248A-6865-4756-BD0F-C9DAFD0CA313}" type="datetimeFigureOut">
              <a:rPr lang="it-IT" smtClean="0"/>
              <a:pPr/>
              <a:t>03/12/2014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C86A80A-E842-452A-8E7D-34C337F88912}" type="slidenum">
              <a:rPr lang="it-IT" smtClean="0"/>
              <a:pPr/>
              <a:t>‹N›</a:t>
            </a:fld>
            <a:endParaRPr lang="it-IT"/>
          </a:p>
        </p:txBody>
      </p:sp>
    </p:spTree>
    <p:extLst>
      <p:ext uri="{BB962C8B-B14F-4D97-AF65-F5344CB8AC3E}">
        <p14:creationId xmlns:p14="http://schemas.microsoft.com/office/powerpoint/2010/main" val="2768078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D38248A-6865-4756-BD0F-C9DAFD0CA313}" type="datetimeFigureOut">
              <a:rPr lang="it-IT" smtClean="0">
                <a:solidFill>
                  <a:prstClr val="black">
                    <a:tint val="75000"/>
                  </a:prstClr>
                </a:solidFill>
              </a:rPr>
              <a:pPr/>
              <a:t>03/12/2014</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C86A80A-E842-452A-8E7D-34C337F8891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5411482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D38248A-6865-4756-BD0F-C9DAFD0CA313}" type="datetimeFigureOut">
              <a:rPr lang="it-IT" smtClean="0">
                <a:solidFill>
                  <a:prstClr val="black">
                    <a:tint val="75000"/>
                  </a:prstClr>
                </a:solidFill>
              </a:rPr>
              <a:pPr/>
              <a:t>03/12/2014</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EC86A80A-E842-452A-8E7D-34C337F8891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37164441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D38248A-6865-4756-BD0F-C9DAFD0CA313}" type="datetimeFigureOut">
              <a:rPr lang="it-IT" smtClean="0">
                <a:solidFill>
                  <a:prstClr val="black">
                    <a:tint val="75000"/>
                  </a:prstClr>
                </a:solidFill>
              </a:rPr>
              <a:pPr/>
              <a:t>03/12/2014</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C86A80A-E842-452A-8E7D-34C337F8891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7436509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D38248A-6865-4756-BD0F-C9DAFD0CA313}" type="datetimeFigureOut">
              <a:rPr lang="it-IT" smtClean="0">
                <a:solidFill>
                  <a:prstClr val="black">
                    <a:tint val="75000"/>
                  </a:prstClr>
                </a:solidFill>
              </a:rPr>
              <a:pPr/>
              <a:t>03/12/2014</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EC86A80A-E842-452A-8E7D-34C337F8891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59219266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Solo titolo">
    <p:spTree>
      <p:nvGrpSpPr>
        <p:cNvPr id="1" name=""/>
        <p:cNvGrpSpPr/>
        <p:nvPr/>
      </p:nvGrpSpPr>
      <p:grpSpPr>
        <a:xfrm>
          <a:off x="0" y="0"/>
          <a:ext cx="0" cy="0"/>
          <a:chOff x="0" y="0"/>
          <a:chExt cx="0" cy="0"/>
        </a:xfrm>
      </p:grpSpPr>
      <p:pic>
        <p:nvPicPr>
          <p:cNvPr id="2" name="Picture 2" descr="D:\copertina-rev-6.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418" y="210237"/>
            <a:ext cx="9135718" cy="64585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346174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3D38248A-6865-4756-BD0F-C9DAFD0CA313}" type="datetimeFigureOut">
              <a:rPr lang="it-IT" smtClean="0">
                <a:solidFill>
                  <a:prstClr val="black">
                    <a:tint val="75000"/>
                  </a:prstClr>
                </a:solidFill>
              </a:rPr>
              <a:pPr/>
              <a:t>03/12/2014</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EC86A80A-E842-452A-8E7D-34C337F8891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3763923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Solo titolo">
    <p:spTree>
      <p:nvGrpSpPr>
        <p:cNvPr id="1" name=""/>
        <p:cNvGrpSpPr/>
        <p:nvPr/>
      </p:nvGrpSpPr>
      <p:grpSpPr>
        <a:xfrm>
          <a:off x="0" y="0"/>
          <a:ext cx="0" cy="0"/>
          <a:chOff x="0" y="0"/>
          <a:chExt cx="0" cy="0"/>
        </a:xfrm>
      </p:grpSpPr>
      <p:pic>
        <p:nvPicPr>
          <p:cNvPr id="5122" name="Picture 2" descr="C:\Users\aborriello\AppData\Local\Microsoft\Windows\Temporary Internet Files\Content.Outlook\PRY6DMNO\copertina-2.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96799"/>
            <a:ext cx="9144000" cy="6464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715154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_Solo titolo">
    <p:spTree>
      <p:nvGrpSpPr>
        <p:cNvPr id="1" name=""/>
        <p:cNvGrpSpPr/>
        <p:nvPr/>
      </p:nvGrpSpPr>
      <p:grpSpPr>
        <a:xfrm>
          <a:off x="0" y="0"/>
          <a:ext cx="0" cy="0"/>
          <a:chOff x="0" y="0"/>
          <a:chExt cx="0" cy="0"/>
        </a:xfrm>
      </p:grpSpPr>
      <p:pic>
        <p:nvPicPr>
          <p:cNvPr id="5122" name="Picture 2" descr="C:\Users\aborriello\AppData\Local\Microsoft\Windows\Temporary Internet Files\Content.Outlook\PRY6DMNO\copertina-2.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96799"/>
            <a:ext cx="9144000" cy="6464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62899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3D38248A-6865-4756-BD0F-C9DAFD0CA313}" type="datetimeFigureOut">
              <a:rPr lang="it-IT" smtClean="0"/>
              <a:pPr/>
              <a:t>03/12/2014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C86A80A-E842-452A-8E7D-34C337F88912}" type="slidenum">
              <a:rPr lang="it-IT" smtClean="0"/>
              <a:pPr/>
              <a:t>‹N›</a:t>
            </a:fld>
            <a:endParaRPr lang="it-IT"/>
          </a:p>
        </p:txBody>
      </p:sp>
    </p:spTree>
    <p:extLst>
      <p:ext uri="{BB962C8B-B14F-4D97-AF65-F5344CB8AC3E}">
        <p14:creationId xmlns:p14="http://schemas.microsoft.com/office/powerpoint/2010/main" val="42076061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3D38248A-6865-4756-BD0F-C9DAFD0CA313}" type="datetimeFigureOut">
              <a:rPr lang="it-IT" smtClean="0"/>
              <a:pPr/>
              <a:t>03/12/2014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C86A80A-E842-452A-8E7D-34C337F88912}" type="slidenum">
              <a:rPr lang="it-IT" smtClean="0"/>
              <a:pPr/>
              <a:t>‹N›</a:t>
            </a:fld>
            <a:endParaRPr lang="it-IT"/>
          </a:p>
        </p:txBody>
      </p:sp>
    </p:spTree>
    <p:extLst>
      <p:ext uri="{BB962C8B-B14F-4D97-AF65-F5344CB8AC3E}">
        <p14:creationId xmlns:p14="http://schemas.microsoft.com/office/powerpoint/2010/main" val="625918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3D38248A-6865-4756-BD0F-C9DAFD0CA313}" type="datetimeFigureOut">
              <a:rPr lang="it-IT" smtClean="0"/>
              <a:pPr/>
              <a:t>03/12/2014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C86A80A-E842-452A-8E7D-34C337F88912}" type="slidenum">
              <a:rPr lang="it-IT" smtClean="0"/>
              <a:pPr/>
              <a:t>‹N›</a:t>
            </a:fld>
            <a:endParaRPr lang="it-IT"/>
          </a:p>
        </p:txBody>
      </p:sp>
    </p:spTree>
    <p:extLst>
      <p:ext uri="{BB962C8B-B14F-4D97-AF65-F5344CB8AC3E}">
        <p14:creationId xmlns:p14="http://schemas.microsoft.com/office/powerpoint/2010/main" val="792175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3D38248A-6865-4756-BD0F-C9DAFD0CA313}" type="datetimeFigureOut">
              <a:rPr lang="it-IT" smtClean="0"/>
              <a:pPr/>
              <a:t>03/12/2014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C86A80A-E842-452A-8E7D-34C337F88912}" type="slidenum">
              <a:rPr lang="it-IT" smtClean="0"/>
              <a:pPr/>
              <a:t>‹N›</a:t>
            </a:fld>
            <a:endParaRPr lang="it-IT"/>
          </a:p>
        </p:txBody>
      </p:sp>
    </p:spTree>
    <p:extLst>
      <p:ext uri="{BB962C8B-B14F-4D97-AF65-F5344CB8AC3E}">
        <p14:creationId xmlns:p14="http://schemas.microsoft.com/office/powerpoint/2010/main" val="1277143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pic>
        <p:nvPicPr>
          <p:cNvPr id="5122" name="Picture 2" descr="C:\Users\aborriello\AppData\Local\Microsoft\Windows\Temporary Internet Files\Content.Outlook\PRY6DMNO\copertina-2.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96799"/>
            <a:ext cx="9144000" cy="6464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8389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D38248A-6865-4756-BD0F-C9DAFD0CA313}" type="datetimeFigureOut">
              <a:rPr lang="it-IT" smtClean="0"/>
              <a:pPr/>
              <a:t>03/12/2014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C86A80A-E842-452A-8E7D-34C337F88912}" type="slidenum">
              <a:rPr lang="it-IT" smtClean="0"/>
              <a:pPr/>
              <a:t>‹N›</a:t>
            </a:fld>
            <a:endParaRPr lang="it-IT"/>
          </a:p>
        </p:txBody>
      </p:sp>
      <p:pic>
        <p:nvPicPr>
          <p:cNvPr id="5122" name="Picture 2" descr="C:\Users\aborriello\AppData\Local\Microsoft\Windows\Temporary Internet Files\Content.Outlook\PRY6DMNO\base-schiarita.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6993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D38248A-6865-4756-BD0F-C9DAFD0CA313}" type="datetimeFigureOut">
              <a:rPr lang="it-IT" smtClean="0"/>
              <a:pPr/>
              <a:t>03/12/2014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C86A80A-E842-452A-8E7D-34C337F88912}" type="slidenum">
              <a:rPr lang="it-IT" smtClean="0"/>
              <a:pPr/>
              <a:t>‹N›</a:t>
            </a:fld>
            <a:endParaRPr lang="it-IT"/>
          </a:p>
        </p:txBody>
      </p:sp>
    </p:spTree>
    <p:extLst>
      <p:ext uri="{BB962C8B-B14F-4D97-AF65-F5344CB8AC3E}">
        <p14:creationId xmlns:p14="http://schemas.microsoft.com/office/powerpoint/2010/main" val="2221413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38248A-6865-4756-BD0F-C9DAFD0CA313}" type="datetimeFigureOut">
              <a:rPr lang="it-IT" smtClean="0"/>
              <a:pPr/>
              <a:t>03/12/2014</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86A80A-E842-452A-8E7D-34C337F88912}" type="slidenum">
              <a:rPr lang="it-IT" smtClean="0"/>
              <a:pPr/>
              <a:t>‹N›</a:t>
            </a:fld>
            <a:endParaRPr lang="it-IT"/>
          </a:p>
        </p:txBody>
      </p:sp>
    </p:spTree>
    <p:extLst>
      <p:ext uri="{BB962C8B-B14F-4D97-AF65-F5344CB8AC3E}">
        <p14:creationId xmlns:p14="http://schemas.microsoft.com/office/powerpoint/2010/main" val="12588425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38248A-6865-4756-BD0F-C9DAFD0CA313}" type="datetimeFigureOut">
              <a:rPr lang="it-IT" smtClean="0">
                <a:solidFill>
                  <a:prstClr val="black">
                    <a:tint val="75000"/>
                  </a:prstClr>
                </a:solidFill>
              </a:rPr>
              <a:pPr/>
              <a:t>03/12/2014</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86A80A-E842-452A-8E7D-34C337F8891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08415436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37" y="211310"/>
            <a:ext cx="9144000" cy="6464401"/>
          </a:xfrm>
          <a:prstGeom prst="rect">
            <a:avLst/>
          </a:prstGeom>
        </p:spPr>
      </p:pic>
    </p:spTree>
    <p:extLst>
      <p:ext uri="{BB962C8B-B14F-4D97-AF65-F5344CB8AC3E}">
        <p14:creationId xmlns:p14="http://schemas.microsoft.com/office/powerpoint/2010/main" val="4099358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txBox="1">
            <a:spLocks/>
          </p:cNvSpPr>
          <p:nvPr/>
        </p:nvSpPr>
        <p:spPr>
          <a:xfrm>
            <a:off x="467544" y="404663"/>
            <a:ext cx="7128792" cy="57606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it-IT" sz="2500" b="1" dirty="0">
                <a:solidFill>
                  <a:schemeClr val="bg1">
                    <a:lumMod val="65000"/>
                  </a:schemeClr>
                </a:solidFill>
                <a:cs typeface="Arial" panose="020B0604020202020204" pitchFamily="34" charset="0"/>
              </a:rPr>
              <a:t>Ministeri coinvolti: </a:t>
            </a:r>
            <a:r>
              <a:rPr lang="it-IT" sz="2500" b="1" dirty="0" smtClean="0">
                <a:solidFill>
                  <a:schemeClr val="bg1">
                    <a:lumMod val="65000"/>
                  </a:schemeClr>
                </a:solidFill>
                <a:latin typeface="+mn-lt"/>
                <a:cs typeface="Arial" panose="020B0604020202020204" pitchFamily="34" charset="0"/>
              </a:rPr>
              <a:t>MIUR</a:t>
            </a:r>
            <a:endParaRPr lang="it-IT" sz="1800" b="1" i="1" dirty="0">
              <a:solidFill>
                <a:schemeClr val="bg1">
                  <a:lumMod val="65000"/>
                </a:schemeClr>
              </a:solidFill>
              <a:latin typeface="+mn-lt"/>
              <a:cs typeface="Arial" panose="020B0604020202020204" pitchFamily="34" charset="0"/>
            </a:endParaRPr>
          </a:p>
        </p:txBody>
      </p:sp>
      <p:sp>
        <p:nvSpPr>
          <p:cNvPr id="4" name="Sottotitolo 2"/>
          <p:cNvSpPr txBox="1">
            <a:spLocks/>
          </p:cNvSpPr>
          <p:nvPr/>
        </p:nvSpPr>
        <p:spPr>
          <a:xfrm>
            <a:off x="251520" y="1700808"/>
            <a:ext cx="5400600" cy="343639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spcBef>
                <a:spcPts val="0"/>
              </a:spcBef>
              <a:buNone/>
            </a:pPr>
            <a:r>
              <a:rPr lang="it-IT" sz="1300" dirty="0"/>
              <a:t>Il sistema scolastico secondario nazionale </a:t>
            </a:r>
            <a:r>
              <a:rPr lang="it-IT" sz="1600" i="1" dirty="0" smtClean="0">
                <a:solidFill>
                  <a:srgbClr val="0458A4"/>
                </a:solidFill>
                <a:latin typeface="Garamond Antiqua" pitchFamily="18" charset="0"/>
                <a:cs typeface="MV Boli" panose="02000500030200090000" pitchFamily="2" charset="0"/>
              </a:rPr>
              <a:t>coinvolgerà </a:t>
            </a:r>
            <a:br>
              <a:rPr lang="it-IT" sz="1600" i="1" dirty="0" smtClean="0">
                <a:solidFill>
                  <a:srgbClr val="0458A4"/>
                </a:solidFill>
                <a:latin typeface="Garamond Antiqua" pitchFamily="18" charset="0"/>
                <a:cs typeface="MV Boli" panose="02000500030200090000" pitchFamily="2" charset="0"/>
              </a:rPr>
            </a:br>
            <a:r>
              <a:rPr lang="it-IT" sz="1600" i="1" dirty="0" smtClean="0">
                <a:solidFill>
                  <a:srgbClr val="0458A4"/>
                </a:solidFill>
                <a:latin typeface="Garamond Antiqua" pitchFamily="18" charset="0"/>
                <a:cs typeface="MV Boli" panose="02000500030200090000" pitchFamily="2" charset="0"/>
              </a:rPr>
              <a:t>circa </a:t>
            </a:r>
            <a:r>
              <a:rPr lang="it-IT" sz="1600" i="1" dirty="0">
                <a:solidFill>
                  <a:srgbClr val="0458A4"/>
                </a:solidFill>
                <a:latin typeface="Garamond Antiqua" pitchFamily="18" charset="0"/>
                <a:cs typeface="MV Boli" panose="02000500030200090000" pitchFamily="2" charset="0"/>
              </a:rPr>
              <a:t>5 mila studenti</a:t>
            </a:r>
            <a:r>
              <a:rPr lang="it-IT" sz="1800" dirty="0">
                <a:solidFill>
                  <a:srgbClr val="0458A4"/>
                </a:solidFill>
                <a:latin typeface="MV Boli" panose="02000500030200090000" pitchFamily="2" charset="0"/>
                <a:cs typeface="MV Boli" panose="02000500030200090000" pitchFamily="2" charset="0"/>
              </a:rPr>
              <a:t> </a:t>
            </a:r>
            <a:r>
              <a:rPr lang="it-IT" sz="1300" dirty="0" smtClean="0"/>
              <a:t>appartenenti a 24 Istituti di Agraria, 23 Istituti Alberghieri e 20 Licei Artistici affinché possano – debitamente formati </a:t>
            </a:r>
            <a:br>
              <a:rPr lang="it-IT" sz="1300" dirty="0" smtClean="0"/>
            </a:br>
            <a:r>
              <a:rPr lang="it-IT" sz="1300" dirty="0" smtClean="0"/>
              <a:t>nel periodo precedente al maggio 2015 – accogliere i visitatori, </a:t>
            </a:r>
            <a:br>
              <a:rPr lang="it-IT" sz="1300" dirty="0" smtClean="0"/>
            </a:br>
            <a:r>
              <a:rPr lang="it-IT" sz="1300" dirty="0" smtClean="0"/>
              <a:t>e in particolare le delegazioni straniere, presso i siti culturali </a:t>
            </a:r>
            <a:br>
              <a:rPr lang="it-IT" sz="1300" dirty="0" smtClean="0"/>
            </a:br>
            <a:r>
              <a:rPr lang="it-IT" sz="1300" dirty="0" smtClean="0"/>
              <a:t>e le produzioni agroindustriali tipiche dei rispettivi territori. </a:t>
            </a:r>
          </a:p>
          <a:p>
            <a:pPr marL="0" indent="0">
              <a:lnSpc>
                <a:spcPct val="120000"/>
              </a:lnSpc>
              <a:spcBef>
                <a:spcPts val="0"/>
              </a:spcBef>
              <a:buNone/>
            </a:pPr>
            <a:endParaRPr lang="it-IT" sz="1300" dirty="0" smtClean="0"/>
          </a:p>
          <a:p>
            <a:pPr marL="0" indent="0">
              <a:lnSpc>
                <a:spcPct val="120000"/>
              </a:lnSpc>
              <a:spcBef>
                <a:spcPts val="0"/>
              </a:spcBef>
              <a:buNone/>
            </a:pPr>
            <a:r>
              <a:rPr lang="it-IT" sz="1300" dirty="0" smtClean="0"/>
              <a:t>L’obiettivo </a:t>
            </a:r>
            <a:r>
              <a:rPr lang="it-IT" sz="1300" dirty="0"/>
              <a:t>è quello di far raccontare dagli stessi ragazzi le eccellenze </a:t>
            </a:r>
            <a:r>
              <a:rPr lang="it-IT" sz="1300" dirty="0" smtClean="0"/>
              <a:t/>
            </a:r>
            <a:br>
              <a:rPr lang="it-IT" sz="1300" dirty="0" smtClean="0"/>
            </a:br>
            <a:r>
              <a:rPr lang="it-IT" sz="1300" dirty="0" smtClean="0"/>
              <a:t>dei </a:t>
            </a:r>
            <a:r>
              <a:rPr lang="it-IT" sz="1300" dirty="0"/>
              <a:t>territori, </a:t>
            </a:r>
            <a:r>
              <a:rPr lang="it-IT" sz="1300" dirty="0" smtClean="0"/>
              <a:t>così </a:t>
            </a:r>
            <a:r>
              <a:rPr lang="it-IT" sz="1300" dirty="0"/>
              <a:t>da rinsaldare un legame virtuoso </a:t>
            </a:r>
            <a:r>
              <a:rPr lang="it-IT" sz="1600" i="1" dirty="0">
                <a:solidFill>
                  <a:srgbClr val="0458A4"/>
                </a:solidFill>
                <a:latin typeface="Garamond Antiqua" pitchFamily="18" charset="0"/>
                <a:cs typeface="MV Boli" panose="02000500030200090000" pitchFamily="2" charset="0"/>
              </a:rPr>
              <a:t>“scuola-contesto ambientale”</a:t>
            </a:r>
            <a:r>
              <a:rPr lang="it-IT" sz="1600" dirty="0">
                <a:solidFill>
                  <a:srgbClr val="0458A4"/>
                </a:solidFill>
                <a:latin typeface="MV Boli" panose="02000500030200090000" pitchFamily="2" charset="0"/>
                <a:cs typeface="MV Boli" panose="02000500030200090000" pitchFamily="2" charset="0"/>
              </a:rPr>
              <a:t> </a:t>
            </a:r>
            <a:r>
              <a:rPr lang="it-IT" sz="1300" dirty="0"/>
              <a:t>quale requisito fondamentale di ogni percorso formativo. </a:t>
            </a:r>
            <a:endParaRPr lang="it-IT" sz="1300" dirty="0" smtClean="0"/>
          </a:p>
          <a:p>
            <a:pPr marL="0" indent="0">
              <a:lnSpc>
                <a:spcPct val="120000"/>
              </a:lnSpc>
              <a:spcBef>
                <a:spcPts val="0"/>
              </a:spcBef>
              <a:buNone/>
            </a:pPr>
            <a:r>
              <a:rPr lang="it-IT" sz="1300" dirty="0"/>
              <a:t>Saranno individuate 5 scuole per ogni itinerario/evento. </a:t>
            </a:r>
            <a:endParaRPr lang="it-IT" sz="1300" dirty="0">
              <a:solidFill>
                <a:schemeClr val="bg1">
                  <a:lumMod val="50000"/>
                </a:schemeClr>
              </a:solidFill>
              <a:cs typeface="Arial" panose="020B0604020202020204" pitchFamily="34" charset="0"/>
            </a:endParaRPr>
          </a:p>
          <a:p>
            <a:pPr marL="0" indent="0">
              <a:lnSpc>
                <a:spcPct val="120000"/>
              </a:lnSpc>
              <a:spcBef>
                <a:spcPts val="0"/>
              </a:spcBef>
              <a:buNone/>
            </a:pPr>
            <a:endParaRPr lang="it-IT" sz="1300" dirty="0" smtClean="0"/>
          </a:p>
        </p:txBody>
      </p:sp>
      <p:pic>
        <p:nvPicPr>
          <p:cNvPr id="5" name="Picture 3" descr="C:\Users\gfradusco\Desktop\Progetti\03_EXPO 2015\2014.03.25_tavole tematiche Italia\Loghi\logo_mi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7492" y="5523513"/>
            <a:ext cx="3374428" cy="107384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gfradusco\Desktop\MIUR_toptitl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2937" r="22400" b="14875"/>
          <a:stretch/>
        </p:blipFill>
        <p:spPr bwMode="auto">
          <a:xfrm>
            <a:off x="539553" y="5223221"/>
            <a:ext cx="3240359" cy="269370"/>
          </a:xfrm>
          <a:prstGeom prst="rect">
            <a:avLst/>
          </a:prstGeom>
          <a:noFill/>
          <a:extLst>
            <a:ext uri="{909E8E84-426E-40DD-AFC4-6F175D3DCCD1}">
              <a14:hiddenFill xmlns:a14="http://schemas.microsoft.com/office/drawing/2010/main">
                <a:solidFill>
                  <a:srgbClr val="FFFFFF"/>
                </a:solidFill>
              </a14:hiddenFill>
            </a:ext>
          </a:extLst>
        </p:spPr>
      </p:pic>
      <p:sp>
        <p:nvSpPr>
          <p:cNvPr id="7" name="Sottotitolo 2"/>
          <p:cNvSpPr txBox="1">
            <a:spLocks/>
          </p:cNvSpPr>
          <p:nvPr/>
        </p:nvSpPr>
        <p:spPr>
          <a:xfrm>
            <a:off x="3851920" y="5209208"/>
            <a:ext cx="5256585" cy="153216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20000"/>
              </a:lnSpc>
              <a:spcBef>
                <a:spcPts val="0"/>
              </a:spcBef>
              <a:buNone/>
            </a:pPr>
            <a:r>
              <a:rPr lang="it-IT" sz="1300" dirty="0" smtClean="0"/>
              <a:t>Tali </a:t>
            </a:r>
            <a:r>
              <a:rPr lang="it-IT" sz="1300" dirty="0"/>
              <a:t>scuole saranno anche ospiti presso Padiglione Italia a Milano, </a:t>
            </a:r>
            <a:endParaRPr lang="it-IT" sz="1300" dirty="0" smtClean="0"/>
          </a:p>
          <a:p>
            <a:pPr marL="0" indent="0" algn="r">
              <a:lnSpc>
                <a:spcPct val="120000"/>
              </a:lnSpc>
              <a:spcBef>
                <a:spcPts val="0"/>
              </a:spcBef>
              <a:buNone/>
            </a:pPr>
            <a:r>
              <a:rPr lang="it-IT" sz="1300" dirty="0" smtClean="0"/>
              <a:t>così </a:t>
            </a:r>
            <a:r>
              <a:rPr lang="it-IT" sz="1300" dirty="0"/>
              <a:t>da favorire </a:t>
            </a:r>
            <a:r>
              <a:rPr lang="it-IT" sz="1600" i="1" dirty="0">
                <a:solidFill>
                  <a:srgbClr val="0458A4"/>
                </a:solidFill>
                <a:latin typeface="Garamond Antiqua" pitchFamily="18" charset="0"/>
                <a:cs typeface="MV Boli" panose="02000500030200090000" pitchFamily="2" charset="0"/>
              </a:rPr>
              <a:t>l’interscambio culturale e di esperienze </a:t>
            </a:r>
          </a:p>
          <a:p>
            <a:pPr marL="0" indent="0" algn="r">
              <a:lnSpc>
                <a:spcPct val="120000"/>
              </a:lnSpc>
              <a:spcBef>
                <a:spcPts val="0"/>
              </a:spcBef>
              <a:buNone/>
            </a:pPr>
            <a:r>
              <a:rPr lang="it-IT" sz="1300" dirty="0" smtClean="0"/>
              <a:t>tra </a:t>
            </a:r>
            <a:r>
              <a:rPr lang="it-IT" sz="1300" dirty="0"/>
              <a:t>il territorio e gli operatori che parteciperanno all’EXPO, </a:t>
            </a:r>
            <a:endParaRPr lang="it-IT" sz="1300" dirty="0" smtClean="0"/>
          </a:p>
          <a:p>
            <a:pPr marL="0" indent="0" algn="r">
              <a:lnSpc>
                <a:spcPct val="120000"/>
              </a:lnSpc>
              <a:spcBef>
                <a:spcPts val="0"/>
              </a:spcBef>
              <a:buNone/>
            </a:pPr>
            <a:r>
              <a:rPr lang="it-IT" sz="1300" dirty="0" smtClean="0"/>
              <a:t>con </a:t>
            </a:r>
            <a:r>
              <a:rPr lang="it-IT" sz="1300" dirty="0"/>
              <a:t>la possibilità di realizzare gemellaggi e </a:t>
            </a:r>
            <a:r>
              <a:rPr lang="it-IT" sz="1300" i="1" dirty="0"/>
              <a:t>partnership</a:t>
            </a:r>
            <a:r>
              <a:rPr lang="it-IT" sz="1300" dirty="0"/>
              <a:t>, </a:t>
            </a:r>
            <a:endParaRPr lang="it-IT" sz="1300" dirty="0" smtClean="0"/>
          </a:p>
          <a:p>
            <a:pPr marL="0" indent="0" algn="r">
              <a:lnSpc>
                <a:spcPct val="120000"/>
              </a:lnSpc>
              <a:spcBef>
                <a:spcPts val="0"/>
              </a:spcBef>
              <a:buNone/>
            </a:pPr>
            <a:r>
              <a:rPr lang="it-IT" sz="1300" dirty="0" smtClean="0"/>
              <a:t>anche </a:t>
            </a:r>
            <a:r>
              <a:rPr lang="it-IT" sz="1300" dirty="0"/>
              <a:t>grazie al possibile coinvolgimento degli istituti italiani all’estero.</a:t>
            </a:r>
            <a:endParaRPr lang="it-IT" sz="1300" dirty="0">
              <a:solidFill>
                <a:schemeClr val="bg1">
                  <a:lumMod val="50000"/>
                </a:schemeClr>
              </a:solidFill>
              <a:cs typeface="Arial" panose="020B0604020202020204" pitchFamily="34" charset="0"/>
            </a:endParaRPr>
          </a:p>
        </p:txBody>
      </p:sp>
    </p:spTree>
    <p:extLst>
      <p:ext uri="{BB962C8B-B14F-4D97-AF65-F5344CB8AC3E}">
        <p14:creationId xmlns:p14="http://schemas.microsoft.com/office/powerpoint/2010/main" val="5682979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467544" y="404663"/>
            <a:ext cx="7128792" cy="57606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it-IT" sz="2500" b="1" dirty="0">
                <a:solidFill>
                  <a:schemeClr val="bg1">
                    <a:lumMod val="65000"/>
                  </a:schemeClr>
                </a:solidFill>
                <a:cs typeface="Arial" panose="020B0604020202020204" pitchFamily="34" charset="0"/>
              </a:rPr>
              <a:t>Ministeri coinvolti: </a:t>
            </a:r>
            <a:r>
              <a:rPr lang="it-IT" sz="2500" b="1" dirty="0" smtClean="0">
                <a:solidFill>
                  <a:schemeClr val="bg1">
                    <a:lumMod val="65000"/>
                  </a:schemeClr>
                </a:solidFill>
                <a:latin typeface="+mn-lt"/>
                <a:cs typeface="Arial" panose="020B0604020202020204" pitchFamily="34" charset="0"/>
              </a:rPr>
              <a:t>MATTM</a:t>
            </a:r>
            <a:endParaRPr lang="it-IT" sz="1800" b="1" i="1" dirty="0">
              <a:solidFill>
                <a:schemeClr val="bg1">
                  <a:lumMod val="65000"/>
                </a:schemeClr>
              </a:solidFill>
              <a:latin typeface="+mn-lt"/>
              <a:cs typeface="Arial" panose="020B0604020202020204" pitchFamily="34" charset="0"/>
            </a:endParaRPr>
          </a:p>
        </p:txBody>
      </p:sp>
      <p:sp>
        <p:nvSpPr>
          <p:cNvPr id="3" name="Sottotitolo 2"/>
          <p:cNvSpPr txBox="1">
            <a:spLocks/>
          </p:cNvSpPr>
          <p:nvPr/>
        </p:nvSpPr>
        <p:spPr>
          <a:xfrm>
            <a:off x="323528" y="1628800"/>
            <a:ext cx="5040560" cy="29523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it-IT" sz="1400" dirty="0" smtClean="0"/>
              <a:t>Il </a:t>
            </a:r>
            <a:r>
              <a:rPr lang="it-IT" sz="1400" dirty="0"/>
              <a:t>Ministero allestirà </a:t>
            </a:r>
            <a:r>
              <a:rPr lang="it-IT" sz="1600" i="1" dirty="0">
                <a:solidFill>
                  <a:srgbClr val="0458A4"/>
                </a:solidFill>
                <a:latin typeface="Garamond Antiqua" pitchFamily="18" charset="0"/>
                <a:cs typeface="MV Boli" panose="02000500030200090000" pitchFamily="2" charset="0"/>
              </a:rPr>
              <a:t>percorsi specifici </a:t>
            </a:r>
            <a:r>
              <a:rPr lang="it-IT" sz="1400" dirty="0"/>
              <a:t>nei 14 parchi </a:t>
            </a:r>
            <a:r>
              <a:rPr lang="it-IT" sz="1400" dirty="0" smtClean="0"/>
              <a:t>nazionali, </a:t>
            </a:r>
            <a:br>
              <a:rPr lang="it-IT" sz="1400" dirty="0" smtClean="0"/>
            </a:br>
            <a:r>
              <a:rPr lang="it-IT" sz="1400" dirty="0"/>
              <a:t>nella riserva naturale statale e marina e </a:t>
            </a:r>
            <a:r>
              <a:rPr lang="it-IT" sz="1400" dirty="0" smtClean="0"/>
              <a:t>nelle </a:t>
            </a:r>
            <a:r>
              <a:rPr lang="it-IT" sz="1400" dirty="0"/>
              <a:t>2 aree marine protette </a:t>
            </a:r>
            <a:r>
              <a:rPr lang="it-IT" sz="1400" dirty="0" smtClean="0"/>
              <a:t>interessate </a:t>
            </a:r>
            <a:r>
              <a:rPr lang="it-IT" sz="1400" dirty="0"/>
              <a:t>dall’iniziativa, </a:t>
            </a:r>
            <a:r>
              <a:rPr lang="it-IT" sz="1400" dirty="0" smtClean="0"/>
              <a:t>per presentarne</a:t>
            </a:r>
            <a:br>
              <a:rPr lang="it-IT" sz="1400" dirty="0" smtClean="0"/>
            </a:br>
            <a:r>
              <a:rPr lang="it-IT" sz="1400" dirty="0" smtClean="0"/>
              <a:t> </a:t>
            </a:r>
            <a:r>
              <a:rPr lang="it-IT" sz="1600" i="1" dirty="0">
                <a:solidFill>
                  <a:srgbClr val="0458A4"/>
                </a:solidFill>
                <a:latin typeface="Garamond Antiqua" pitchFamily="18" charset="0"/>
                <a:cs typeface="MV Boli" panose="02000500030200090000" pitchFamily="2" charset="0"/>
              </a:rPr>
              <a:t>la biodiversità tutelata, gli ecosistemi di qualità </a:t>
            </a:r>
            <a:r>
              <a:rPr lang="it-IT" sz="1600" i="1" dirty="0" smtClean="0">
                <a:solidFill>
                  <a:srgbClr val="0458A4"/>
                </a:solidFill>
                <a:latin typeface="Garamond Antiqua" pitchFamily="18" charset="0"/>
                <a:cs typeface="MV Boli" panose="02000500030200090000" pitchFamily="2" charset="0"/>
              </a:rPr>
              <a:t/>
            </a:r>
            <a:br>
              <a:rPr lang="it-IT" sz="1600" i="1" dirty="0" smtClean="0">
                <a:solidFill>
                  <a:srgbClr val="0458A4"/>
                </a:solidFill>
                <a:latin typeface="Garamond Antiqua" pitchFamily="18" charset="0"/>
                <a:cs typeface="MV Boli" panose="02000500030200090000" pitchFamily="2" charset="0"/>
              </a:rPr>
            </a:br>
            <a:r>
              <a:rPr lang="it-IT" sz="1600" i="1" dirty="0" smtClean="0">
                <a:solidFill>
                  <a:srgbClr val="0458A4"/>
                </a:solidFill>
                <a:latin typeface="Garamond Antiqua" pitchFamily="18" charset="0"/>
                <a:cs typeface="MV Boli" panose="02000500030200090000" pitchFamily="2" charset="0"/>
              </a:rPr>
              <a:t>e </a:t>
            </a:r>
            <a:r>
              <a:rPr lang="it-IT" sz="1600" i="1" dirty="0">
                <a:solidFill>
                  <a:srgbClr val="0458A4"/>
                </a:solidFill>
                <a:latin typeface="Garamond Antiqua" pitchFamily="18" charset="0"/>
                <a:cs typeface="MV Boli" panose="02000500030200090000" pitchFamily="2" charset="0"/>
              </a:rPr>
              <a:t>i prodotti locali</a:t>
            </a:r>
            <a:r>
              <a:rPr lang="it-IT" sz="1600" dirty="0"/>
              <a:t>, </a:t>
            </a:r>
            <a:r>
              <a:rPr lang="it-IT" sz="1400" dirty="0"/>
              <a:t>coinvolgendo gli operatori economici </a:t>
            </a:r>
            <a:r>
              <a:rPr lang="it-IT" sz="1400" dirty="0" smtClean="0"/>
              <a:t/>
            </a:r>
            <a:br>
              <a:rPr lang="it-IT" sz="1400" dirty="0" smtClean="0"/>
            </a:br>
            <a:r>
              <a:rPr lang="it-IT" sz="1400" dirty="0" smtClean="0"/>
              <a:t>del </a:t>
            </a:r>
            <a:r>
              <a:rPr lang="it-IT" sz="1400" dirty="0"/>
              <a:t>territorio.</a:t>
            </a:r>
          </a:p>
          <a:p>
            <a:pPr marL="0" indent="0">
              <a:spcBef>
                <a:spcPts val="0"/>
              </a:spcBef>
              <a:buNone/>
            </a:pPr>
            <a:r>
              <a:rPr lang="it-IT" sz="1400" dirty="0"/>
              <a:t> </a:t>
            </a:r>
            <a:endParaRPr lang="it-IT" sz="800" dirty="0"/>
          </a:p>
          <a:p>
            <a:pPr marL="0" indent="0">
              <a:buNone/>
            </a:pPr>
            <a:r>
              <a:rPr lang="it-IT" sz="1400" dirty="0"/>
              <a:t>L’intervento prevede anche la realizzazione di </a:t>
            </a:r>
            <a:r>
              <a:rPr lang="it-IT" sz="1600" i="1" dirty="0">
                <a:solidFill>
                  <a:srgbClr val="0458A4"/>
                </a:solidFill>
                <a:latin typeface="Garamond Antiqua" pitchFamily="18" charset="0"/>
                <a:cs typeface="MV Boli" panose="02000500030200090000" pitchFamily="2" charset="0"/>
              </a:rPr>
              <a:t>spazi espositivi </a:t>
            </a:r>
            <a:r>
              <a:rPr lang="it-IT" sz="1700" i="1" dirty="0" smtClean="0">
                <a:solidFill>
                  <a:srgbClr val="0458A4"/>
                </a:solidFill>
                <a:latin typeface="Garamond Antiqua" pitchFamily="18" charset="0"/>
                <a:cs typeface="MV Boli" panose="02000500030200090000" pitchFamily="2" charset="0"/>
              </a:rPr>
              <a:t/>
            </a:r>
            <a:br>
              <a:rPr lang="it-IT" sz="1700" i="1" dirty="0" smtClean="0">
                <a:solidFill>
                  <a:srgbClr val="0458A4"/>
                </a:solidFill>
                <a:latin typeface="Garamond Antiqua" pitchFamily="18" charset="0"/>
                <a:cs typeface="MV Boli" panose="02000500030200090000" pitchFamily="2" charset="0"/>
              </a:rPr>
            </a:br>
            <a:r>
              <a:rPr lang="it-IT" sz="1400" dirty="0" smtClean="0"/>
              <a:t>e </a:t>
            </a:r>
            <a:r>
              <a:rPr lang="it-IT" sz="1400" dirty="0"/>
              <a:t>la produzione di </a:t>
            </a:r>
            <a:r>
              <a:rPr lang="it-IT" sz="1600" i="1" dirty="0">
                <a:solidFill>
                  <a:srgbClr val="0458A4"/>
                </a:solidFill>
                <a:latin typeface="Garamond Antiqua" pitchFamily="18" charset="0"/>
                <a:cs typeface="MV Boli" panose="02000500030200090000" pitchFamily="2" charset="0"/>
              </a:rPr>
              <a:t>materiali divulgativi </a:t>
            </a:r>
            <a:r>
              <a:rPr lang="it-IT" sz="1400" dirty="0"/>
              <a:t>sul rapporto </a:t>
            </a:r>
            <a:r>
              <a:rPr lang="it-IT" sz="1400" dirty="0" smtClean="0"/>
              <a:t/>
            </a:r>
            <a:br>
              <a:rPr lang="it-IT" sz="1400" dirty="0" smtClean="0"/>
            </a:br>
            <a:r>
              <a:rPr lang="it-IT" sz="1400" dirty="0" smtClean="0"/>
              <a:t>tra </a:t>
            </a:r>
            <a:r>
              <a:rPr lang="it-IT" sz="1400" dirty="0"/>
              <a:t>l’azione di valorizzazione del capitale naturale </a:t>
            </a:r>
            <a:r>
              <a:rPr lang="it-IT" sz="1400" dirty="0" smtClean="0"/>
              <a:t/>
            </a:r>
            <a:br>
              <a:rPr lang="it-IT" sz="1400" dirty="0" smtClean="0"/>
            </a:br>
            <a:r>
              <a:rPr lang="it-IT" sz="1400" dirty="0" smtClean="0"/>
              <a:t>svolta </a:t>
            </a:r>
            <a:r>
              <a:rPr lang="it-IT" sz="1400" dirty="0"/>
              <a:t>in ciascuna area e le sue peculiari produzioni alimentari.</a:t>
            </a:r>
          </a:p>
          <a:p>
            <a:pPr marL="0" indent="0">
              <a:buNone/>
            </a:pPr>
            <a:r>
              <a:rPr lang="it-IT" sz="1400" dirty="0"/>
              <a:t> </a:t>
            </a:r>
            <a:endParaRPr lang="it-IT" sz="1300" dirty="0" smtClean="0"/>
          </a:p>
        </p:txBody>
      </p:sp>
      <p:pic>
        <p:nvPicPr>
          <p:cNvPr id="2050" name="Picture 2" descr="C:\Users\gfradusco\Desktop\logo_MATT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4509120"/>
            <a:ext cx="2880320" cy="1841516"/>
          </a:xfrm>
          <a:prstGeom prst="rect">
            <a:avLst/>
          </a:prstGeom>
          <a:noFill/>
          <a:extLst>
            <a:ext uri="{909E8E84-426E-40DD-AFC4-6F175D3DCCD1}">
              <a14:hiddenFill xmlns:a14="http://schemas.microsoft.com/office/drawing/2010/main">
                <a:solidFill>
                  <a:srgbClr val="FFFFFF"/>
                </a:solidFill>
              </a14:hiddenFill>
            </a:ext>
          </a:extLst>
        </p:spPr>
      </p:pic>
      <p:sp>
        <p:nvSpPr>
          <p:cNvPr id="5" name="Sottotitolo 2"/>
          <p:cNvSpPr txBox="1">
            <a:spLocks/>
          </p:cNvSpPr>
          <p:nvPr/>
        </p:nvSpPr>
        <p:spPr>
          <a:xfrm>
            <a:off x="3635896" y="5390837"/>
            <a:ext cx="5112568" cy="12975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it-IT" sz="1400" dirty="0" smtClean="0"/>
              <a:t>L’obiettivo </a:t>
            </a:r>
            <a:r>
              <a:rPr lang="it-IT" sz="1400" dirty="0"/>
              <a:t>è quello di </a:t>
            </a:r>
            <a:r>
              <a:rPr lang="it-IT" sz="1600" i="1" dirty="0">
                <a:solidFill>
                  <a:srgbClr val="0458A4"/>
                </a:solidFill>
                <a:latin typeface="Garamond Antiqua" pitchFamily="18" charset="0"/>
                <a:cs typeface="MV Boli" panose="02000500030200090000" pitchFamily="2" charset="0"/>
              </a:rPr>
              <a:t>promuovere </a:t>
            </a:r>
            <a:endParaRPr lang="it-IT" sz="1600" i="1" dirty="0" smtClean="0">
              <a:solidFill>
                <a:srgbClr val="0458A4"/>
              </a:solidFill>
              <a:latin typeface="Garamond Antiqua" pitchFamily="18" charset="0"/>
              <a:cs typeface="MV Boli" panose="02000500030200090000" pitchFamily="2" charset="0"/>
            </a:endParaRPr>
          </a:p>
          <a:p>
            <a:pPr marL="0" indent="0" algn="r">
              <a:buNone/>
            </a:pPr>
            <a:r>
              <a:rPr lang="it-IT" sz="1600" i="1" dirty="0" smtClean="0">
                <a:solidFill>
                  <a:srgbClr val="0458A4"/>
                </a:solidFill>
                <a:latin typeface="Garamond Antiqua" pitchFamily="18" charset="0"/>
                <a:cs typeface="MV Boli" panose="02000500030200090000" pitchFamily="2" charset="0"/>
              </a:rPr>
              <a:t>la </a:t>
            </a:r>
            <a:r>
              <a:rPr lang="it-IT" sz="1600" i="1" dirty="0">
                <a:solidFill>
                  <a:srgbClr val="0458A4"/>
                </a:solidFill>
                <a:latin typeface="Garamond Antiqua" pitchFamily="18" charset="0"/>
                <a:cs typeface="MV Boli" panose="02000500030200090000" pitchFamily="2" charset="0"/>
              </a:rPr>
              <a:t>straordinaria ricchezza della biodiversità italiana</a:t>
            </a:r>
            <a:r>
              <a:rPr lang="it-IT" sz="1600" dirty="0"/>
              <a:t>, </a:t>
            </a:r>
            <a:r>
              <a:rPr lang="it-IT" sz="1600" dirty="0" smtClean="0"/>
              <a:t/>
            </a:r>
            <a:br>
              <a:rPr lang="it-IT" sz="1600" dirty="0" smtClean="0"/>
            </a:br>
            <a:r>
              <a:rPr lang="it-IT" sz="1400" dirty="0" smtClean="0"/>
              <a:t>alla </a:t>
            </a:r>
            <a:r>
              <a:rPr lang="it-IT" sz="1400" dirty="0"/>
              <a:t>base della nostra produzione agricola e alimentare </a:t>
            </a:r>
            <a:r>
              <a:rPr lang="it-IT" sz="1400" dirty="0" smtClean="0"/>
              <a:t/>
            </a:r>
            <a:br>
              <a:rPr lang="it-IT" sz="1400" dirty="0" smtClean="0"/>
            </a:br>
            <a:r>
              <a:rPr lang="it-IT" sz="1400" dirty="0" smtClean="0"/>
              <a:t>e </a:t>
            </a:r>
            <a:r>
              <a:rPr lang="it-IT" sz="1400" dirty="0"/>
              <a:t>fonte delle nostre tradizioni culturali e culinarie.</a:t>
            </a:r>
            <a:endParaRPr lang="it-IT" sz="1300" dirty="0" smtClean="0"/>
          </a:p>
        </p:txBody>
      </p:sp>
    </p:spTree>
    <p:extLst>
      <p:ext uri="{BB962C8B-B14F-4D97-AF65-F5344CB8AC3E}">
        <p14:creationId xmlns:p14="http://schemas.microsoft.com/office/powerpoint/2010/main" val="2428096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12" y="188640"/>
            <a:ext cx="9144000" cy="6464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olo 1"/>
          <p:cNvSpPr txBox="1">
            <a:spLocks/>
          </p:cNvSpPr>
          <p:nvPr/>
        </p:nvSpPr>
        <p:spPr>
          <a:xfrm>
            <a:off x="467544" y="443063"/>
            <a:ext cx="7128792" cy="57606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it-IT" sz="2500" b="1" dirty="0" smtClean="0">
                <a:solidFill>
                  <a:schemeClr val="bg1">
                    <a:lumMod val="65000"/>
                  </a:schemeClr>
                </a:solidFill>
                <a:cs typeface="Arial" panose="020B0604020202020204" pitchFamily="34" charset="0"/>
              </a:rPr>
              <a:t>Regioni e Province autonome coinvolte</a:t>
            </a:r>
            <a:endParaRPr lang="it-IT" sz="1800" b="1" i="1" dirty="0">
              <a:solidFill>
                <a:schemeClr val="bg1">
                  <a:lumMod val="65000"/>
                </a:schemeClr>
              </a:solidFill>
              <a:latin typeface="+mn-lt"/>
              <a:cs typeface="Arial" panose="020B0604020202020204" pitchFamily="34" charset="0"/>
            </a:endParaRPr>
          </a:p>
        </p:txBody>
      </p:sp>
    </p:spTree>
    <p:extLst>
      <p:ext uri="{BB962C8B-B14F-4D97-AF65-F5344CB8AC3E}">
        <p14:creationId xmlns:p14="http://schemas.microsoft.com/office/powerpoint/2010/main" val="38801270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96799"/>
            <a:ext cx="9144000" cy="6464401"/>
          </a:xfrm>
          <a:prstGeom prst="rect">
            <a:avLst/>
          </a:prstGeom>
        </p:spPr>
      </p:pic>
    </p:spTree>
    <p:extLst>
      <p:ext uri="{BB962C8B-B14F-4D97-AF65-F5344CB8AC3E}">
        <p14:creationId xmlns:p14="http://schemas.microsoft.com/office/powerpoint/2010/main" val="18427070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96799"/>
            <a:ext cx="9144000" cy="6464401"/>
          </a:xfrm>
          <a:prstGeom prst="rect">
            <a:avLst/>
          </a:prstGeom>
        </p:spPr>
      </p:pic>
    </p:spTree>
    <p:extLst>
      <p:ext uri="{BB962C8B-B14F-4D97-AF65-F5344CB8AC3E}">
        <p14:creationId xmlns:p14="http://schemas.microsoft.com/office/powerpoint/2010/main" val="10923829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96799"/>
            <a:ext cx="9144000" cy="6464401"/>
          </a:xfrm>
          <a:prstGeom prst="rect">
            <a:avLst/>
          </a:prstGeom>
        </p:spPr>
      </p:pic>
    </p:spTree>
    <p:extLst>
      <p:ext uri="{BB962C8B-B14F-4D97-AF65-F5344CB8AC3E}">
        <p14:creationId xmlns:p14="http://schemas.microsoft.com/office/powerpoint/2010/main" val="29178122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96799"/>
            <a:ext cx="9144000" cy="6464401"/>
          </a:xfrm>
          <a:prstGeom prst="rect">
            <a:avLst/>
          </a:prstGeom>
        </p:spPr>
      </p:pic>
    </p:spTree>
    <p:extLst>
      <p:ext uri="{BB962C8B-B14F-4D97-AF65-F5344CB8AC3E}">
        <p14:creationId xmlns:p14="http://schemas.microsoft.com/office/powerpoint/2010/main" val="11266657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la 2"/>
          <p:cNvGraphicFramePr>
            <a:graphicFrameLocks noGrp="1"/>
          </p:cNvGraphicFramePr>
          <p:nvPr>
            <p:extLst>
              <p:ext uri="{D42A27DB-BD31-4B8C-83A1-F6EECF244321}">
                <p14:modId xmlns:p14="http://schemas.microsoft.com/office/powerpoint/2010/main" val="905790178"/>
              </p:ext>
            </p:extLst>
          </p:nvPr>
        </p:nvGraphicFramePr>
        <p:xfrm>
          <a:off x="0" y="0"/>
          <a:ext cx="9143998" cy="6872927"/>
        </p:xfrm>
        <a:graphic>
          <a:graphicData uri="http://schemas.openxmlformats.org/drawingml/2006/table">
            <a:tbl>
              <a:tblPr/>
              <a:tblGrid>
                <a:gridCol w="576064"/>
                <a:gridCol w="792088"/>
                <a:gridCol w="864096"/>
                <a:gridCol w="2808312"/>
                <a:gridCol w="4103438"/>
              </a:tblGrid>
              <a:tr h="130502">
                <a:tc gridSpan="5">
                  <a:txBody>
                    <a:bodyPr/>
                    <a:lstStyle/>
                    <a:p>
                      <a:pPr algn="ctr" fontAlgn="ctr"/>
                      <a:r>
                        <a:rPr lang="it-IT" sz="800" b="1" i="0" u="none" strike="noStrike" dirty="0" smtClean="0">
                          <a:solidFill>
                            <a:srgbClr val="FFFFFF"/>
                          </a:solidFill>
                          <a:effectLst/>
                          <a:latin typeface="Calibri"/>
                        </a:rPr>
                        <a:t>PROGETTI</a:t>
                      </a:r>
                      <a:r>
                        <a:rPr lang="it-IT" sz="800" b="1" i="0" u="none" strike="noStrike" baseline="0" dirty="0" smtClean="0">
                          <a:solidFill>
                            <a:srgbClr val="FFFFFF"/>
                          </a:solidFill>
                          <a:effectLst/>
                          <a:latin typeface="Calibri"/>
                        </a:rPr>
                        <a:t> DELLE REGIONI </a:t>
                      </a:r>
                      <a:r>
                        <a:rPr lang="it-IT" sz="800" b="1" i="0" u="none" strike="noStrike" dirty="0" smtClean="0">
                          <a:solidFill>
                            <a:srgbClr val="FFFFFF"/>
                          </a:solidFill>
                          <a:effectLst/>
                          <a:latin typeface="Calibri"/>
                        </a:rPr>
                        <a:t> -  EXPO E TERRITORI</a:t>
                      </a:r>
                      <a:endParaRPr lang="it-IT" sz="800" b="1" i="0" u="none" strike="noStrike" dirty="0">
                        <a:solidFill>
                          <a:srgbClr val="FFFFFF"/>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528633">
                <a:tc>
                  <a:txBody>
                    <a:bodyPr/>
                    <a:lstStyle/>
                    <a:p>
                      <a:pPr algn="ctr" fontAlgn="ctr"/>
                      <a:r>
                        <a:rPr lang="it-IT" sz="800" b="1" i="0" u="none" strike="noStrike" dirty="0">
                          <a:solidFill>
                            <a:srgbClr val="FFFFFF"/>
                          </a:solidFill>
                          <a:effectLst/>
                          <a:latin typeface="Calibri"/>
                        </a:rPr>
                        <a:t>REGIONE</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a:txBody>
                    <a:bodyPr/>
                    <a:lstStyle/>
                    <a:p>
                      <a:pPr algn="ctr" fontAlgn="ctr"/>
                      <a:r>
                        <a:rPr lang="it-IT" sz="800" b="1" i="0" u="none" strike="noStrike" dirty="0">
                          <a:solidFill>
                            <a:srgbClr val="FFFFFF"/>
                          </a:solidFill>
                          <a:effectLst/>
                          <a:latin typeface="Calibri"/>
                        </a:rPr>
                        <a:t>DENOMINAZIONE  </a:t>
                      </a:r>
                      <a:r>
                        <a:rPr lang="it-IT" sz="800" b="1" i="0" u="none" strike="noStrike" dirty="0" smtClean="0">
                          <a:solidFill>
                            <a:srgbClr val="FFFFFF"/>
                          </a:solidFill>
                          <a:effectLst/>
                          <a:latin typeface="+mn-lt"/>
                        </a:rPr>
                        <a:t>PROGETTO</a:t>
                      </a:r>
                      <a:endParaRPr lang="it-IT" sz="800" b="1" i="0" u="none" strike="noStrike" dirty="0">
                        <a:solidFill>
                          <a:srgbClr val="FFFFFF"/>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a:txBody>
                    <a:bodyPr/>
                    <a:lstStyle/>
                    <a:p>
                      <a:pPr algn="ctr" fontAlgn="ctr"/>
                      <a:r>
                        <a:rPr lang="it-IT" sz="800" b="1" i="0" u="none" strike="noStrike" dirty="0" smtClean="0">
                          <a:solidFill>
                            <a:srgbClr val="FFFFFF"/>
                          </a:solidFill>
                          <a:effectLst/>
                          <a:latin typeface="Calibri"/>
                        </a:rPr>
                        <a:t>ALCUNI PRODOTTI </a:t>
                      </a:r>
                      <a:r>
                        <a:rPr lang="it-IT" sz="800" b="1" i="0" u="none" strike="noStrike" dirty="0">
                          <a:solidFill>
                            <a:srgbClr val="FFFFFF"/>
                          </a:solidFill>
                          <a:effectLst/>
                          <a:latin typeface="Calibri"/>
                        </a:rPr>
                        <a:t>D'ECCELLENZA</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a:txBody>
                    <a:bodyPr/>
                    <a:lstStyle/>
                    <a:p>
                      <a:pPr algn="ctr" fontAlgn="ctr"/>
                      <a:r>
                        <a:rPr lang="it-IT" sz="800" b="1" i="0" u="none" strike="noStrike" dirty="0" smtClean="0">
                          <a:solidFill>
                            <a:srgbClr val="FFFFFF"/>
                          </a:solidFill>
                          <a:effectLst/>
                          <a:latin typeface="Calibri"/>
                        </a:rPr>
                        <a:t>COMUNI</a:t>
                      </a:r>
                      <a:endParaRPr lang="it-IT" sz="800" b="1" i="0" u="none" strike="noStrike" dirty="0">
                        <a:solidFill>
                          <a:srgbClr val="FFFFFF"/>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a:txBody>
                    <a:bodyPr/>
                    <a:lstStyle/>
                    <a:p>
                      <a:pPr algn="ctr" fontAlgn="ctr"/>
                      <a:r>
                        <a:rPr lang="it-IT" sz="800" b="1" i="0" u="none" strike="noStrike" dirty="0" smtClean="0">
                          <a:solidFill>
                            <a:srgbClr val="FFFFFF"/>
                          </a:solidFill>
                          <a:effectLst/>
                          <a:latin typeface="Calibri"/>
                        </a:rPr>
                        <a:t>SITI</a:t>
                      </a:r>
                      <a:r>
                        <a:rPr lang="it-IT" sz="800" b="1" i="0" u="none" strike="noStrike" baseline="0" dirty="0" smtClean="0">
                          <a:solidFill>
                            <a:srgbClr val="FFFFFF"/>
                          </a:solidFill>
                          <a:effectLst/>
                          <a:latin typeface="Calibri"/>
                        </a:rPr>
                        <a:t> </a:t>
                      </a:r>
                      <a:r>
                        <a:rPr lang="it-IT" sz="800" b="1" i="0" u="none" strike="noStrike" dirty="0" smtClean="0">
                          <a:solidFill>
                            <a:srgbClr val="FFFFFF"/>
                          </a:solidFill>
                          <a:effectLst/>
                          <a:latin typeface="Calibri"/>
                        </a:rPr>
                        <a:t>CULTURALI</a:t>
                      </a:r>
                      <a:endParaRPr lang="it-IT" sz="800" b="1" i="0" u="none" strike="noStrike" dirty="0">
                        <a:solidFill>
                          <a:srgbClr val="FFFFFF"/>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r>
              <a:tr h="1761753">
                <a:tc>
                  <a:txBody>
                    <a:bodyPr/>
                    <a:lstStyle/>
                    <a:p>
                      <a:pPr algn="ctr" fontAlgn="ctr"/>
                      <a:r>
                        <a:rPr lang="it-IT" sz="800" b="1" i="0" u="none" strike="noStrike" dirty="0">
                          <a:solidFill>
                            <a:srgbClr val="000000"/>
                          </a:solidFill>
                          <a:effectLst/>
                          <a:latin typeface="Calibri"/>
                        </a:rPr>
                        <a:t>Abruzzo </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it-IT" sz="800" b="0" i="0" u="none" strike="noStrike" dirty="0">
                          <a:solidFill>
                            <a:srgbClr val="000000"/>
                          </a:solidFill>
                          <a:effectLst/>
                          <a:latin typeface="Calibri"/>
                        </a:rPr>
                        <a:t>Abruzzo </a:t>
                      </a:r>
                      <a:endParaRPr lang="it-IT" sz="800" b="0" i="0" u="none" strike="noStrike" dirty="0" smtClean="0">
                        <a:solidFill>
                          <a:srgbClr val="000000"/>
                        </a:solidFill>
                        <a:effectLst/>
                        <a:latin typeface="Calibri"/>
                      </a:endParaRPr>
                    </a:p>
                    <a:p>
                      <a:pPr algn="l" fontAlgn="ctr"/>
                      <a:r>
                        <a:rPr lang="it-IT" sz="800" b="0" i="0" u="none" strike="noStrike" dirty="0" smtClean="0">
                          <a:solidFill>
                            <a:srgbClr val="000000"/>
                          </a:solidFill>
                          <a:effectLst/>
                          <a:latin typeface="Calibri"/>
                        </a:rPr>
                        <a:t>Expo </a:t>
                      </a:r>
                      <a:r>
                        <a:rPr lang="it-IT" sz="800" b="0" i="0" u="none" strike="noStrike" dirty="0">
                          <a:solidFill>
                            <a:srgbClr val="000000"/>
                          </a:solidFill>
                          <a:effectLst/>
                          <a:latin typeface="Calibri"/>
                        </a:rPr>
                        <a:t>2015</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it-IT" sz="800" b="0" i="0" u="none" strike="noStrike">
                          <a:solidFill>
                            <a:srgbClr val="000000"/>
                          </a:solidFill>
                          <a:effectLst/>
                          <a:latin typeface="Calibri"/>
                        </a:rPr>
                        <a:t>Pasta</a:t>
                      </a:r>
                      <a:br>
                        <a:rPr lang="it-IT" sz="800" b="0" i="0" u="none" strike="noStrike">
                          <a:solidFill>
                            <a:srgbClr val="000000"/>
                          </a:solidFill>
                          <a:effectLst/>
                          <a:latin typeface="Calibri"/>
                        </a:rPr>
                      </a:br>
                      <a:r>
                        <a:rPr lang="it-IT" sz="800" b="0" i="0" u="none" strike="noStrike">
                          <a:solidFill>
                            <a:srgbClr val="000000"/>
                          </a:solidFill>
                          <a:effectLst/>
                          <a:latin typeface="Calibri"/>
                        </a:rPr>
                        <a:t>Vini DOC (Montepulciano, Trebbiano)</a:t>
                      </a:r>
                      <a:br>
                        <a:rPr lang="it-IT" sz="800" b="0" i="0" u="none" strike="noStrike">
                          <a:solidFill>
                            <a:srgbClr val="000000"/>
                          </a:solidFill>
                          <a:effectLst/>
                          <a:latin typeface="Calibri"/>
                        </a:rPr>
                      </a:br>
                      <a:r>
                        <a:rPr lang="it-IT" sz="800" b="0" i="0" u="none" strike="noStrike">
                          <a:solidFill>
                            <a:srgbClr val="000000"/>
                          </a:solidFill>
                          <a:effectLst/>
                          <a:latin typeface="Calibri"/>
                        </a:rPr>
                        <a:t>Formaggio (Pecorino di Farindola)</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it-IT" sz="800" b="0" i="0" u="none" strike="noStrike" dirty="0">
                          <a:solidFill>
                            <a:srgbClr val="000000"/>
                          </a:solidFill>
                          <a:effectLst/>
                          <a:latin typeface="Calibri"/>
                        </a:rPr>
                        <a:t>Campo di Giove, L'Aquila, Pacentro,  Sulmona (AQ)</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Altino, Arielli, Bucchianico, Canosa Sannita, Casacanditella, Casalincontrada,  Casoli, Chieti, Civitaluparella, Civitella Messer Raimondo, Colledimacine, Crecchio, Fara Filiorum Petri, Fara San Martino, Francavilla al mare, Gessopalena, Guardiagrele,  Lama dei Peligni,  Lettopalena,  Montebello sul Sangro, Montelapiano, Montenerodomo, Orsogna, Ortona,  Palena, Palombaro, Pennadomo, Pennapiedimonte, Pretoro, Rapino, Ripa Teatina, Roccamontepiano,  Roccascalegna, San Martino sulla Marrucina, Sant’Eusanio del Sangro, Taranta Peligna, Tollo, Torrevecchia Teatina, Torricella Peligna, Vacri, Villa Santa Maria, Villamagna (CH)</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Abbateggio, Caramanico Terme, Farindola, Lettomanoppello,  Loreto Aprutino,  Manoppello,  Moscufo,  Pianella,  Roccamorice, Sant'Eufemia a Maiella, Serramonacesca (PE) </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it-IT" sz="800" b="0" i="0" u="sng" strike="noStrike" dirty="0">
                          <a:solidFill>
                            <a:srgbClr val="000000"/>
                          </a:solidFill>
                          <a:effectLst/>
                          <a:latin typeface="Calibri"/>
                        </a:rPr>
                        <a:t>Sito culturale sede di evento</a:t>
                      </a:r>
                      <a:br>
                        <a:rPr lang="it-IT" sz="800" b="0" i="0" u="sng" strike="noStrike" dirty="0">
                          <a:solidFill>
                            <a:srgbClr val="000000"/>
                          </a:solidFill>
                          <a:effectLst/>
                          <a:latin typeface="Calibri"/>
                        </a:rPr>
                      </a:br>
                      <a:r>
                        <a:rPr lang="it-IT" sz="800" b="0" i="0" u="none" strike="noStrike" dirty="0">
                          <a:solidFill>
                            <a:srgbClr val="000000"/>
                          </a:solidFill>
                          <a:effectLst/>
                          <a:latin typeface="Calibri"/>
                        </a:rPr>
                        <a:t>Centro storico di L’Aquila (danza)</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straordinarie</a:t>
                      </a:r>
                      <a:br>
                        <a:rPr lang="it-IT" sz="800" b="0" i="0" u="sng" strike="noStrike" dirty="0">
                          <a:solidFill>
                            <a:srgbClr val="000000"/>
                          </a:solidFill>
                          <a:effectLst/>
                          <a:latin typeface="Calibri"/>
                        </a:rPr>
                      </a:br>
                      <a:r>
                        <a:rPr lang="it-IT" sz="800" b="0" i="0" u="none" strike="noStrike" dirty="0">
                          <a:solidFill>
                            <a:srgbClr val="000000"/>
                          </a:solidFill>
                          <a:effectLst/>
                          <a:latin typeface="Calibri"/>
                        </a:rPr>
                        <a:t>L'Aquila: Archivio di Stato - Area Archeologica di </a:t>
                      </a:r>
                      <a:r>
                        <a:rPr lang="it-IT" sz="800" b="0" i="0" u="none" strike="noStrike" dirty="0" err="1">
                          <a:solidFill>
                            <a:srgbClr val="000000"/>
                          </a:solidFill>
                          <a:effectLst/>
                          <a:latin typeface="Calibri"/>
                        </a:rPr>
                        <a:t>Amiternum</a:t>
                      </a:r>
                      <a:r>
                        <a:rPr lang="it-IT" sz="800" b="0" i="0" u="none" strike="noStrike" dirty="0">
                          <a:solidFill>
                            <a:srgbClr val="000000"/>
                          </a:solidFill>
                          <a:effectLst/>
                          <a:latin typeface="Calibri"/>
                        </a:rPr>
                        <a:t> - Museo Nazionale d'Abruzzo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Sulmona (AQ): Santuario di Ercole Curino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Pescara: Archivio di Stato - Museo Casa Natale di "G. D'Annunzio"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Chieti: Museo Archeologico Nazionale La Civitella</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96434">
                <a:tc>
                  <a:txBody>
                    <a:bodyPr/>
                    <a:lstStyle/>
                    <a:p>
                      <a:pPr algn="ctr" fontAlgn="ctr"/>
                      <a:r>
                        <a:rPr lang="it-IT" sz="800" b="1" i="0" u="none" strike="noStrike" dirty="0">
                          <a:solidFill>
                            <a:srgbClr val="000000"/>
                          </a:solidFill>
                          <a:effectLst/>
                          <a:latin typeface="Calibri"/>
                        </a:rPr>
                        <a:t>Basilicata</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none" strike="noStrike">
                          <a:solidFill>
                            <a:srgbClr val="000000"/>
                          </a:solidFill>
                          <a:effectLst/>
                          <a:latin typeface="Calibri"/>
                        </a:rPr>
                        <a:t>Sulle vie dell'acqua: Basilicata terra di Mefite</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it-IT" sz="800" b="0" i="0" u="none" strike="noStrike">
                          <a:solidFill>
                            <a:srgbClr val="000000"/>
                          </a:solidFill>
                          <a:effectLst/>
                          <a:latin typeface="Calibri"/>
                        </a:rPr>
                        <a:t>Acque minerali del Vulture</a:t>
                      </a:r>
                      <a:br>
                        <a:rPr lang="it-IT" sz="800" b="0" i="0" u="none" strike="noStrike">
                          <a:solidFill>
                            <a:srgbClr val="000000"/>
                          </a:solidFill>
                          <a:effectLst/>
                          <a:latin typeface="Calibri"/>
                        </a:rPr>
                      </a:br>
                      <a:r>
                        <a:rPr lang="it-IT" sz="800" b="0" i="0" u="none" strike="noStrike">
                          <a:solidFill>
                            <a:srgbClr val="000000"/>
                          </a:solidFill>
                          <a:effectLst/>
                          <a:latin typeface="Calibri"/>
                        </a:rPr>
                        <a:t>Peperone di Senise IGP</a:t>
                      </a:r>
                      <a:br>
                        <a:rPr lang="it-IT" sz="800" b="0" i="0" u="none" strike="noStrike">
                          <a:solidFill>
                            <a:srgbClr val="000000"/>
                          </a:solidFill>
                          <a:effectLst/>
                          <a:latin typeface="Calibri"/>
                        </a:rPr>
                      </a:br>
                      <a:r>
                        <a:rPr lang="it-IT" sz="800" b="0" i="0" u="none" strike="noStrike">
                          <a:solidFill>
                            <a:srgbClr val="000000"/>
                          </a:solidFill>
                          <a:effectLst/>
                          <a:latin typeface="Calibri"/>
                        </a:rPr>
                        <a:t>Pane di Matera IGP</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none" strike="noStrike">
                          <a:solidFill>
                            <a:srgbClr val="000000"/>
                          </a:solidFill>
                          <a:effectLst/>
                          <a:latin typeface="Calibri"/>
                        </a:rPr>
                        <a:t>Aliano, Ferrandina, Irsina, Matera, Metaponto, Nova Siri, Pisticci, Policoro, Scanzano Ionico, Tricarico, Tursi (MT)</a:t>
                      </a:r>
                      <a:br>
                        <a:rPr lang="it-IT" sz="800" b="0" i="0" u="none" strike="noStrike">
                          <a:solidFill>
                            <a:srgbClr val="000000"/>
                          </a:solidFill>
                          <a:effectLst/>
                          <a:latin typeface="Calibri"/>
                        </a:rPr>
                      </a:br>
                      <a:r>
                        <a:rPr lang="it-IT" sz="800" b="0" i="0" u="none" strike="noStrike">
                          <a:solidFill>
                            <a:srgbClr val="000000"/>
                          </a:solidFill>
                          <a:effectLst/>
                          <a:latin typeface="Calibri"/>
                        </a:rPr>
                        <a:t>Brienza, Grumento Nova, Lagonegro, Latronico, Maratea, Melfi, Moliterno, Pietrapertosa, Pignola, Potenza, Rionero in Vulture, Senise, Venosa, Viggianello, Viggiano (PZ)  </a:t>
                      </a:r>
                      <a:br>
                        <a:rPr lang="it-IT" sz="800" b="0" i="0" u="none" strike="noStrike">
                          <a:solidFill>
                            <a:srgbClr val="000000"/>
                          </a:solidFill>
                          <a:effectLst/>
                          <a:latin typeface="Calibri"/>
                        </a:rPr>
                      </a:br>
                      <a:endParaRPr lang="it-IT" sz="800" b="0" i="0" u="none" strike="noStrike">
                        <a:solidFill>
                          <a:srgbClr val="000000"/>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t"/>
                      <a:r>
                        <a:rPr lang="it-IT" sz="800" b="0" i="0" u="sng" strike="noStrike" dirty="0">
                          <a:solidFill>
                            <a:srgbClr val="000000"/>
                          </a:solidFill>
                          <a:effectLst/>
                          <a:latin typeface="Calibri"/>
                        </a:rPr>
                        <a:t>Sito UNESCO sede di evento</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I Sassi e il Parco delle chiese rupestri di Matera (cinema)</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straordinarie</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Maratea (PZ): Palazzo de Lieto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Grumento Nova (PZ): Museo Archeologico Nazionale dell'Alta Val d'Agri e Parco Archeologico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Potenza: Archivio di Stato -  Biblioteca Nazionale - Museo Archeologico Nazionale della Basilicata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Venosa (PZ): Museo Archeologico Nazionale e Parco Archeologico e Abbazia della SS. Trinità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Matera: Archivio di Stato - Museo Nazionale d'Arte Medievale e Moderna della Basilicata - Museo Archeologico Nazionale</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Policoro (MT): Museo Archeologico Nazionale della </a:t>
                      </a:r>
                      <a:r>
                        <a:rPr lang="it-IT" sz="800" b="0" i="0" u="none" strike="noStrike" dirty="0" err="1">
                          <a:solidFill>
                            <a:srgbClr val="000000"/>
                          </a:solidFill>
                          <a:effectLst/>
                          <a:latin typeface="Calibri"/>
                        </a:rPr>
                        <a:t>Siritide</a:t>
                      </a:r>
                      <a:r>
                        <a:rPr lang="it-IT" sz="800" b="0" i="0" u="none" strike="noStrike" dirty="0">
                          <a:solidFill>
                            <a:srgbClr val="000000"/>
                          </a:solidFill>
                          <a:effectLst/>
                          <a:latin typeface="Calibri"/>
                        </a:rPr>
                        <a:t> e Parco Archeologico</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3765" marR="3765" marT="376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691798">
                <a:tc rowSpan="2">
                  <a:txBody>
                    <a:bodyPr/>
                    <a:lstStyle/>
                    <a:p>
                      <a:pPr algn="ctr" fontAlgn="ctr"/>
                      <a:r>
                        <a:rPr lang="it-IT" sz="800" b="1" i="0" u="none" strike="noStrike" dirty="0">
                          <a:solidFill>
                            <a:srgbClr val="000000"/>
                          </a:solidFill>
                          <a:effectLst/>
                          <a:latin typeface="Calibri"/>
                        </a:rPr>
                        <a:t>Calabria </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it-IT" sz="800" b="0" i="0" u="none" strike="noStrike" dirty="0">
                          <a:solidFill>
                            <a:srgbClr val="000000"/>
                          </a:solidFill>
                          <a:effectLst/>
                          <a:latin typeface="Calibri"/>
                        </a:rPr>
                        <a:t>Storie di </a:t>
                      </a:r>
                      <a:r>
                        <a:rPr lang="it-IT" sz="800" b="0" i="0" u="none" strike="noStrike" dirty="0" smtClean="0">
                          <a:solidFill>
                            <a:srgbClr val="000000"/>
                          </a:solidFill>
                          <a:effectLst/>
                          <a:latin typeface="Calibri"/>
                        </a:rPr>
                        <a:t>bergamotto</a:t>
                      </a:r>
                      <a:endParaRPr lang="it-IT" sz="800" b="0" i="0" u="none" strike="noStrike" dirty="0">
                        <a:solidFill>
                          <a:srgbClr val="000000"/>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800" b="0" i="0" u="none" strike="noStrike">
                          <a:solidFill>
                            <a:srgbClr val="000000"/>
                          </a:solidFill>
                          <a:effectLst/>
                          <a:latin typeface="Calibri"/>
                        </a:rPr>
                        <a:t>Bergamotto di Reggio Calabria DOP</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it-IT" sz="800" b="0" i="0" u="none" strike="noStrike" dirty="0">
                          <a:solidFill>
                            <a:srgbClr val="000000"/>
                          </a:solidFill>
                          <a:effectLst/>
                          <a:latin typeface="Calibri"/>
                        </a:rPr>
                        <a:t>Bagaladi, Bagnara, Bivongi, Bova, Bova Marina, Caulonia, Cittanova, Condofuri, Delianuova, Locri, Mammola, Melito, Monasterace, Montebello, Oppido Mamertina, Palizzi, Reggio Calabria, Roghudi, San Giorgio Morgeto, San Lorenzo, Sant'Eufemia d'Aspromonte, Scilla, Villa San Giovanni (RC)</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t"/>
                      <a:r>
                        <a:rPr lang="it-IT" sz="800" b="0" i="0" u="sng" strike="noStrike" dirty="0">
                          <a:solidFill>
                            <a:srgbClr val="000000"/>
                          </a:solidFill>
                          <a:effectLst/>
                          <a:latin typeface="Calibri"/>
                        </a:rPr>
                        <a:t>Sito culturale sede di evento</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Reggio Calabria: Bronzi di Riace e Museo Archeologico (cinema)</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straordinarie</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Catanzaro: Archivio di Stato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Vibo Valentia: Archivio di Stato - Museo Archeologico Nazionale "Vito </a:t>
                      </a:r>
                      <a:r>
                        <a:rPr lang="it-IT" sz="800" b="0" i="0" u="none" strike="noStrike" dirty="0" err="1">
                          <a:solidFill>
                            <a:srgbClr val="000000"/>
                          </a:solidFill>
                          <a:effectLst/>
                          <a:latin typeface="Calibri"/>
                        </a:rPr>
                        <a:t>Capialbi</a:t>
                      </a:r>
                      <a:r>
                        <a:rPr lang="it-IT" sz="800" b="0" i="0" u="none" strike="noStrike" dirty="0">
                          <a:solidFill>
                            <a:srgbClr val="000000"/>
                          </a:solidFill>
                          <a:effectLst/>
                          <a:latin typeface="Calibri"/>
                        </a:rPr>
                        <a:t>"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Reggio Calabria: Archivio di Stato - Museo Archeologico Nazionale</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Locri (RC) - Museo Nazionale di Locri </a:t>
                      </a:r>
                      <a:r>
                        <a:rPr lang="it-IT" sz="800" b="0" i="0" u="none" strike="noStrike" dirty="0" err="1">
                          <a:solidFill>
                            <a:srgbClr val="000000"/>
                          </a:solidFill>
                          <a:effectLst/>
                          <a:latin typeface="Calibri"/>
                        </a:rPr>
                        <a:t>Epizefiri</a:t>
                      </a:r>
                      <a:r>
                        <a:rPr lang="it-IT" sz="800" b="0" i="0" u="none" strike="noStrike" dirty="0">
                          <a:solidFill>
                            <a:srgbClr val="000000"/>
                          </a:solidFill>
                          <a:effectLst/>
                          <a:latin typeface="Calibri"/>
                        </a:rPr>
                        <a:t> e Aree Archeologiche Monasterace (RC)- </a:t>
                      </a:r>
                      <a:r>
                        <a:rPr lang="it-IT" sz="800" b="0" i="0" u="none" strike="noStrike" dirty="0" err="1">
                          <a:solidFill>
                            <a:srgbClr val="000000"/>
                          </a:solidFill>
                          <a:effectLst/>
                          <a:latin typeface="Calibri"/>
                        </a:rPr>
                        <a:t>Antiquarium</a:t>
                      </a:r>
                      <a:r>
                        <a:rPr lang="it-IT" sz="800" b="0" i="0" u="none" strike="noStrike" dirty="0">
                          <a:solidFill>
                            <a:srgbClr val="000000"/>
                          </a:solidFill>
                          <a:effectLst/>
                          <a:latin typeface="Calibri"/>
                        </a:rPr>
                        <a:t> e Area Archeologica di Monasterace </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
                      </a:r>
                      <a:br>
                        <a:rPr lang="it-IT" sz="800" b="0" i="0" u="sng" strike="noStrike" dirty="0">
                          <a:solidFill>
                            <a:srgbClr val="000000"/>
                          </a:solidFill>
                          <a:effectLst/>
                          <a:latin typeface="Calibri"/>
                        </a:rPr>
                      </a:br>
                      <a:r>
                        <a:rPr lang="it-IT" sz="800" b="0" i="0" u="none" strike="noStrike" dirty="0">
                          <a:solidFill>
                            <a:srgbClr val="000000"/>
                          </a:solidFill>
                          <a:effectLst/>
                          <a:latin typeface="Calibri"/>
                        </a:rPr>
                        <a:t>                                                 </a:t>
                      </a:r>
                    </a:p>
                  </a:txBody>
                  <a:tcPr marL="3765" marR="3765" marT="376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9175">
                <a:tc vMerge="1">
                  <a:txBody>
                    <a:bodyPr/>
                    <a:lstStyle/>
                    <a:p>
                      <a:endParaRPr lang="it-IT"/>
                    </a:p>
                  </a:txBody>
                  <a:tcPr/>
                </a:tc>
                <a:tc>
                  <a:txBody>
                    <a:bodyPr/>
                    <a:lstStyle/>
                    <a:p>
                      <a:pPr algn="l" fontAlgn="ctr"/>
                      <a:r>
                        <a:rPr lang="it-IT" sz="800" b="0" i="0" u="none" strike="noStrike" dirty="0">
                          <a:solidFill>
                            <a:srgbClr val="000000"/>
                          </a:solidFill>
                          <a:effectLst/>
                          <a:latin typeface="Calibri"/>
                        </a:rPr>
                        <a:t>Sapere di cipolla: tradizione e innovazione</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800" b="0" i="0" u="none" strike="noStrike">
                          <a:solidFill>
                            <a:srgbClr val="000000"/>
                          </a:solidFill>
                          <a:effectLst/>
                          <a:latin typeface="Calibri"/>
                        </a:rPr>
                        <a:t>Cipolla rossa di Tropea IGP</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it-IT" sz="800" b="0" i="0" u="none" strike="noStrike">
                          <a:solidFill>
                            <a:srgbClr val="000000"/>
                          </a:solidFill>
                          <a:effectLst/>
                          <a:latin typeface="Calibri"/>
                        </a:rPr>
                        <a:t>Catanzaro, Lamezia Terme (CZ) </a:t>
                      </a:r>
                      <a:br>
                        <a:rPr lang="it-IT" sz="800" b="0" i="0" u="none" strike="noStrike">
                          <a:solidFill>
                            <a:srgbClr val="000000"/>
                          </a:solidFill>
                          <a:effectLst/>
                          <a:latin typeface="Calibri"/>
                        </a:rPr>
                      </a:br>
                      <a:r>
                        <a:rPr lang="it-IT" sz="800" b="0" i="0" u="none" strike="noStrike">
                          <a:solidFill>
                            <a:srgbClr val="000000"/>
                          </a:solidFill>
                          <a:effectLst/>
                          <a:latin typeface="Calibri"/>
                        </a:rPr>
                        <a:t>Vibo Valentia</a:t>
                      </a:r>
                      <a:br>
                        <a:rPr lang="it-IT" sz="800" b="0" i="0" u="none" strike="noStrike">
                          <a:solidFill>
                            <a:srgbClr val="000000"/>
                          </a:solidFill>
                          <a:effectLst/>
                          <a:latin typeface="Calibri"/>
                        </a:rPr>
                      </a:br>
                      <a:endParaRPr lang="it-IT" sz="800" b="0" i="0" u="none" strike="noStrike">
                        <a:solidFill>
                          <a:srgbClr val="000000"/>
                        </a:solidFill>
                        <a:effectLst/>
                        <a:latin typeface="Calibri"/>
                      </a:endParaRPr>
                    </a:p>
                  </a:txBody>
                  <a:tcPr marL="3765" marR="3765" marT="376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it-IT"/>
                    </a:p>
                  </a:txBody>
                  <a:tcPr/>
                </a:tc>
              </a:tr>
              <a:tr h="1055745">
                <a:tc rowSpan="2">
                  <a:txBody>
                    <a:bodyPr/>
                    <a:lstStyle/>
                    <a:p>
                      <a:pPr algn="ctr" fontAlgn="ctr"/>
                      <a:r>
                        <a:rPr lang="it-IT" sz="800" b="1" i="0" u="none" strike="noStrike" dirty="0">
                          <a:solidFill>
                            <a:srgbClr val="000000"/>
                          </a:solidFill>
                          <a:effectLst/>
                          <a:latin typeface="Calibri"/>
                        </a:rPr>
                        <a:t>Campania</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none" strike="noStrike">
                          <a:solidFill>
                            <a:srgbClr val="000000"/>
                          </a:solidFill>
                          <a:effectLst/>
                          <a:latin typeface="Calibri"/>
                        </a:rPr>
                        <a:t>La terra della dieta mediterranea patrimonio dell'UNESCO</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it-IT" sz="800" b="0" i="0" u="none" strike="noStrike">
                          <a:solidFill>
                            <a:srgbClr val="000000"/>
                          </a:solidFill>
                          <a:effectLst/>
                          <a:latin typeface="Calibri"/>
                        </a:rPr>
                        <a:t>Mozzarella di bufala Campana DOC</a:t>
                      </a:r>
                      <a:br>
                        <a:rPr lang="it-IT" sz="800" b="0" i="0" u="none" strike="noStrike">
                          <a:solidFill>
                            <a:srgbClr val="000000"/>
                          </a:solidFill>
                          <a:effectLst/>
                          <a:latin typeface="Calibri"/>
                        </a:rPr>
                      </a:br>
                      <a:r>
                        <a:rPr lang="it-IT" sz="800" b="0" i="0" u="none" strike="noStrike">
                          <a:solidFill>
                            <a:srgbClr val="000000"/>
                          </a:solidFill>
                          <a:effectLst/>
                          <a:latin typeface="Calibri"/>
                        </a:rPr>
                        <a:t>Vini  di qualità della provincia di Salerno (Cilento DOC e Pestum IGT)</a:t>
                      </a:r>
                      <a:br>
                        <a:rPr lang="it-IT" sz="800" b="0" i="0" u="none" strike="noStrike">
                          <a:solidFill>
                            <a:srgbClr val="000000"/>
                          </a:solidFill>
                          <a:effectLst/>
                          <a:latin typeface="Calibri"/>
                        </a:rPr>
                      </a:br>
                      <a:r>
                        <a:rPr lang="it-IT" sz="800" b="0" i="0" u="none" strike="noStrike">
                          <a:solidFill>
                            <a:srgbClr val="000000"/>
                          </a:solidFill>
                          <a:effectLst/>
                          <a:latin typeface="Calibri"/>
                        </a:rPr>
                        <a:t>Prodotti orticoli di IV gamma</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none" strike="noStrike">
                          <a:solidFill>
                            <a:srgbClr val="000000"/>
                          </a:solidFill>
                          <a:effectLst/>
                          <a:latin typeface="Calibri"/>
                        </a:rPr>
                        <a:t>Battipaglia, Capaccio Paestum, Centola - Palinuro, Eboli, Pollica (SA)</a:t>
                      </a:r>
                      <a:br>
                        <a:rPr lang="it-IT" sz="800" b="0" i="0" u="none" strike="noStrike">
                          <a:solidFill>
                            <a:srgbClr val="000000"/>
                          </a:solidFill>
                          <a:effectLst/>
                          <a:latin typeface="Calibri"/>
                        </a:rPr>
                      </a:br>
                      <a:endParaRPr lang="it-IT" sz="800" b="0" i="0" u="none" strike="noStrike">
                        <a:solidFill>
                          <a:srgbClr val="000000"/>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rowSpan="2">
                  <a:txBody>
                    <a:bodyPr/>
                    <a:lstStyle/>
                    <a:p>
                      <a:pPr algn="l" fontAlgn="ctr"/>
                      <a:r>
                        <a:rPr lang="it-IT" sz="800" b="0" i="0" u="sng" strike="noStrike" dirty="0">
                          <a:solidFill>
                            <a:srgbClr val="000000"/>
                          </a:solidFill>
                          <a:effectLst/>
                          <a:latin typeface="Calibri"/>
                        </a:rPr>
                        <a:t>Sito UNESCO sede di </a:t>
                      </a:r>
                      <a:r>
                        <a:rPr lang="it-IT" sz="800" b="0" i="0" u="sng" strike="noStrike" dirty="0" smtClean="0">
                          <a:solidFill>
                            <a:srgbClr val="000000"/>
                          </a:solidFill>
                          <a:effectLst/>
                          <a:latin typeface="Calibri"/>
                        </a:rPr>
                        <a:t>evento</a:t>
                      </a:r>
                      <a:r>
                        <a:rPr lang="it-IT" sz="800" b="0" i="0" u="none" strike="noStrike" dirty="0" smtClean="0">
                          <a:solidFill>
                            <a:srgbClr val="000000"/>
                          </a:solidFill>
                          <a:effectLst/>
                          <a:latin typeface="Calibri"/>
                        </a:rPr>
                        <a:t>: Area </a:t>
                      </a:r>
                      <a:r>
                        <a:rPr lang="it-IT" sz="800" b="0" i="0" u="none" strike="noStrike" dirty="0">
                          <a:solidFill>
                            <a:srgbClr val="000000"/>
                          </a:solidFill>
                          <a:effectLst/>
                          <a:latin typeface="Calibri"/>
                        </a:rPr>
                        <a:t>archeologica di Paestum (danza contemporanea) </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Altri siti UNESCO interessati </a:t>
                      </a:r>
                      <a:r>
                        <a:rPr lang="it-IT" sz="800" b="0" i="0" u="sng" strike="noStrike" dirty="0" smtClean="0">
                          <a:solidFill>
                            <a:srgbClr val="000000"/>
                          </a:solidFill>
                          <a:effectLst/>
                          <a:latin typeface="Calibri"/>
                        </a:rPr>
                        <a:t>dall’iniziativa</a:t>
                      </a:r>
                      <a:r>
                        <a:rPr lang="it-IT" sz="800" b="0" i="0" u="none" strike="noStrike" dirty="0" smtClean="0">
                          <a:solidFill>
                            <a:srgbClr val="000000"/>
                          </a:solidFill>
                          <a:effectLst/>
                          <a:latin typeface="Calibri"/>
                        </a:rPr>
                        <a:t>: Aree </a:t>
                      </a:r>
                      <a:r>
                        <a:rPr lang="it-IT" sz="800" b="0" i="0" u="none" strike="noStrike" dirty="0">
                          <a:solidFill>
                            <a:srgbClr val="000000"/>
                          </a:solidFill>
                          <a:effectLst/>
                          <a:latin typeface="Calibri"/>
                        </a:rPr>
                        <a:t>Archeologiche di Pompei, Ercolano e Torre </a:t>
                      </a:r>
                      <a:r>
                        <a:rPr lang="it-IT" sz="800" b="0" i="0" u="none" strike="noStrike" dirty="0" smtClean="0">
                          <a:solidFill>
                            <a:srgbClr val="000000"/>
                          </a:solidFill>
                          <a:effectLst/>
                          <a:latin typeface="Calibri"/>
                        </a:rPr>
                        <a:t>Annunziata. Parco </a:t>
                      </a:r>
                      <a:r>
                        <a:rPr lang="it-IT" sz="800" b="0" i="0" u="none" strike="noStrike" dirty="0">
                          <a:solidFill>
                            <a:srgbClr val="000000"/>
                          </a:solidFill>
                          <a:effectLst/>
                          <a:latin typeface="Calibri"/>
                        </a:rPr>
                        <a:t>Nazionale del Cilento e Vallo di Diano, con i siti archeologici di Paestum, Velia e la Certosa di Padula</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a:t>
                      </a:r>
                      <a:r>
                        <a:rPr lang="it-IT" sz="800" b="0" i="0" u="sng" strike="noStrike" dirty="0" smtClean="0">
                          <a:solidFill>
                            <a:srgbClr val="000000"/>
                          </a:solidFill>
                          <a:effectLst/>
                          <a:latin typeface="Calibri"/>
                        </a:rPr>
                        <a:t>straordinarie: </a:t>
                      </a:r>
                      <a:r>
                        <a:rPr lang="it-IT" sz="800" b="0" i="0" u="sng" strike="noStrike" dirty="0">
                          <a:solidFill>
                            <a:srgbClr val="000000"/>
                          </a:solidFill>
                          <a:effectLst/>
                          <a:latin typeface="Calibri"/>
                        </a:rPr>
                        <a:t/>
                      </a:r>
                      <a:br>
                        <a:rPr lang="it-IT" sz="800" b="0" i="0" u="sng" strike="noStrike" dirty="0">
                          <a:solidFill>
                            <a:srgbClr val="000000"/>
                          </a:solidFill>
                          <a:effectLst/>
                          <a:latin typeface="Calibri"/>
                        </a:rPr>
                      </a:br>
                      <a:r>
                        <a:rPr lang="it-IT" sz="800" b="0" i="0" u="none" strike="noStrike" dirty="0">
                          <a:solidFill>
                            <a:srgbClr val="000000"/>
                          </a:solidFill>
                          <a:effectLst/>
                          <a:latin typeface="Calibri"/>
                        </a:rPr>
                        <a:t>Castellammare di Stabia (NA): Museo </a:t>
                      </a:r>
                      <a:r>
                        <a:rPr lang="it-IT" sz="800" b="0" i="0" u="none" strike="noStrike" dirty="0" err="1">
                          <a:solidFill>
                            <a:srgbClr val="000000"/>
                          </a:solidFill>
                          <a:effectLst/>
                          <a:latin typeface="Calibri"/>
                        </a:rPr>
                        <a:t>Stabiano</a:t>
                      </a:r>
                      <a:r>
                        <a:rPr lang="it-IT" sz="800" b="0" i="0" u="none" strike="noStrike" dirty="0">
                          <a:solidFill>
                            <a:srgbClr val="000000"/>
                          </a:solidFill>
                          <a:effectLst/>
                          <a:latin typeface="Calibri"/>
                        </a:rPr>
                        <a:t> - Scavi di </a:t>
                      </a:r>
                      <a:r>
                        <a:rPr lang="it-IT" sz="800" b="0" i="0" u="none" strike="noStrike" dirty="0" err="1">
                          <a:solidFill>
                            <a:srgbClr val="000000"/>
                          </a:solidFill>
                          <a:effectLst/>
                          <a:latin typeface="Calibri"/>
                        </a:rPr>
                        <a:t>Stabiae</a:t>
                      </a:r>
                      <a:r>
                        <a:rPr lang="it-IT" sz="800" b="0" i="0" u="none" strike="noStrike" dirty="0">
                          <a:solidFill>
                            <a:srgbClr val="000000"/>
                          </a:solidFill>
                          <a:effectLst/>
                          <a:latin typeface="Calibri"/>
                        </a:rPr>
                        <a:t> - Villa di Arianna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Salerno: Archivio di Stato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Ascea Marina (SA): Area archeologica di Velia</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Capaccio-Paestum: Area Archeologica e Museo narrante di Hera Argiva, Museo e Area Archeologica di Paestum</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Eboli (SA): Area Archeologica e Museo Archeologico Nazionale di Eboli e della Media Valle del </a:t>
                      </a:r>
                      <a:r>
                        <a:rPr lang="it-IT" sz="800" b="0" i="0" u="none" strike="noStrike" dirty="0" err="1">
                          <a:solidFill>
                            <a:srgbClr val="000000"/>
                          </a:solidFill>
                          <a:effectLst/>
                          <a:latin typeface="Calibri"/>
                        </a:rPr>
                        <a:t>Sele</a:t>
                      </a:r>
                      <a:r>
                        <a:rPr lang="it-IT" sz="800" b="0" i="0" u="none" strike="noStrike" dirty="0">
                          <a:solidFill>
                            <a:srgbClr val="000000"/>
                          </a:solidFill>
                          <a:effectLst/>
                          <a:latin typeface="Calibri"/>
                        </a:rPr>
                        <a:t>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Padula (SA): Certosa di San Lorenzo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Pompei (NA): Scavi di </a:t>
                      </a:r>
                      <a:r>
                        <a:rPr lang="it-IT" sz="800" b="0" i="0" u="none" strike="noStrike" dirty="0" smtClean="0">
                          <a:solidFill>
                            <a:srgbClr val="000000"/>
                          </a:solidFill>
                          <a:effectLst/>
                          <a:latin typeface="Calibri"/>
                        </a:rPr>
                        <a:t>Pompei</a:t>
                      </a:r>
                      <a:endParaRPr lang="it-IT" sz="800" b="0" i="0" u="none" strike="noStrike" dirty="0">
                        <a:solidFill>
                          <a:srgbClr val="000000"/>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776895">
                <a:tc vMerge="1">
                  <a:txBody>
                    <a:bodyPr/>
                    <a:lstStyle/>
                    <a:p>
                      <a:endParaRPr lang="it-IT"/>
                    </a:p>
                  </a:txBody>
                  <a:tcPr/>
                </a:tc>
                <a:tc>
                  <a:txBody>
                    <a:bodyPr/>
                    <a:lstStyle/>
                    <a:p>
                      <a:pPr algn="l" fontAlgn="ctr"/>
                      <a:r>
                        <a:rPr lang="it-IT" sz="800" b="0" i="0" u="none" strike="noStrike" dirty="0" smtClean="0">
                          <a:solidFill>
                            <a:srgbClr val="000000"/>
                          </a:solidFill>
                          <a:effectLst/>
                          <a:latin typeface="Calibri"/>
                        </a:rPr>
                        <a:t>Alla corte del gusto: l‘arte della pasta,</a:t>
                      </a:r>
                      <a:r>
                        <a:rPr lang="it-IT" sz="800" b="0" i="0" u="none" strike="noStrike" baseline="0" dirty="0" smtClean="0">
                          <a:solidFill>
                            <a:srgbClr val="000000"/>
                          </a:solidFill>
                          <a:effectLst/>
                          <a:latin typeface="Calibri"/>
                        </a:rPr>
                        <a:t> la passione del pomodoro</a:t>
                      </a:r>
                      <a:endParaRPr lang="it-IT" sz="800" b="0" i="0" u="none" strike="noStrike" dirty="0">
                        <a:solidFill>
                          <a:srgbClr val="000000"/>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it-IT" sz="800" b="0" i="0" u="none" strike="noStrike" dirty="0">
                          <a:solidFill>
                            <a:srgbClr val="000000"/>
                          </a:solidFill>
                          <a:effectLst/>
                          <a:latin typeface="Calibri"/>
                        </a:rPr>
                        <a:t>Pasta di Gragnano IGP</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Pomodoro San Marzano</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none" strike="noStrike" dirty="0">
                          <a:solidFill>
                            <a:srgbClr val="000000"/>
                          </a:solidFill>
                          <a:effectLst/>
                          <a:latin typeface="Calibri"/>
                        </a:rPr>
                        <a:t>Castellammare di Stabia, Ercolano, Gragnano, Pompei (NA)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San Marzano sul Sarno (SA)</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vMerge="1">
                  <a:txBody>
                    <a:bodyPr/>
                    <a:lstStyle/>
                    <a:p>
                      <a:endParaRPr lang="it-IT"/>
                    </a:p>
                  </a:txBody>
                  <a:tcPr/>
                </a:tc>
              </a:tr>
            </a:tbl>
          </a:graphicData>
        </a:graphic>
      </p:graphicFrame>
    </p:spTree>
    <p:extLst>
      <p:ext uri="{BB962C8B-B14F-4D97-AF65-F5344CB8AC3E}">
        <p14:creationId xmlns:p14="http://schemas.microsoft.com/office/powerpoint/2010/main" val="21713610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3944367821"/>
              </p:ext>
            </p:extLst>
          </p:nvPr>
        </p:nvGraphicFramePr>
        <p:xfrm>
          <a:off x="6921" y="1267"/>
          <a:ext cx="9144000" cy="6850683"/>
        </p:xfrm>
        <a:graphic>
          <a:graphicData uri="http://schemas.openxmlformats.org/drawingml/2006/table">
            <a:tbl>
              <a:tblPr/>
              <a:tblGrid>
                <a:gridCol w="512567"/>
                <a:gridCol w="1286617"/>
                <a:gridCol w="1008112"/>
                <a:gridCol w="2304256"/>
                <a:gridCol w="4032448"/>
              </a:tblGrid>
              <a:tr h="206423">
                <a:tc>
                  <a:txBody>
                    <a:bodyPr/>
                    <a:lstStyle/>
                    <a:p>
                      <a:pPr algn="ctr" fontAlgn="ctr"/>
                      <a:r>
                        <a:rPr lang="it-IT" sz="800" b="1" i="0" u="none" strike="noStrike" dirty="0">
                          <a:solidFill>
                            <a:srgbClr val="FFFFFF"/>
                          </a:solidFill>
                          <a:effectLst/>
                          <a:latin typeface="Calibri"/>
                        </a:rPr>
                        <a:t>REGIONE</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a:txBody>
                    <a:bodyPr/>
                    <a:lstStyle/>
                    <a:p>
                      <a:pPr algn="ctr" fontAlgn="ctr"/>
                      <a:r>
                        <a:rPr lang="it-IT" sz="800" b="1" i="0" u="none" strike="noStrike" dirty="0">
                          <a:solidFill>
                            <a:srgbClr val="FFFFFF"/>
                          </a:solidFill>
                          <a:effectLst/>
                          <a:latin typeface="Calibri"/>
                        </a:rPr>
                        <a:t>DENOMINAZIONE  </a:t>
                      </a:r>
                      <a:r>
                        <a:rPr lang="it-IT" sz="800" b="1" i="0" u="none" strike="noStrike" dirty="0" smtClean="0">
                          <a:solidFill>
                            <a:srgbClr val="FFFFFF"/>
                          </a:solidFill>
                          <a:effectLst/>
                          <a:latin typeface="+mn-lt"/>
                        </a:rPr>
                        <a:t>PROGETTO</a:t>
                      </a:r>
                      <a:endParaRPr lang="it-IT" sz="800" b="1" i="0" u="none" strike="noStrike" dirty="0">
                        <a:solidFill>
                          <a:srgbClr val="FFFFFF"/>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a:txBody>
                    <a:bodyPr/>
                    <a:lstStyle/>
                    <a:p>
                      <a:pPr algn="ctr" fontAlgn="ctr"/>
                      <a:r>
                        <a:rPr lang="it-IT" sz="800" b="1" i="0" u="none" strike="noStrike" dirty="0" smtClean="0">
                          <a:solidFill>
                            <a:srgbClr val="FFFFFF"/>
                          </a:solidFill>
                          <a:effectLst/>
                          <a:latin typeface="Calibri"/>
                        </a:rPr>
                        <a:t>ALCUNI PRODOTTI </a:t>
                      </a:r>
                      <a:r>
                        <a:rPr lang="it-IT" sz="800" b="1" i="0" u="none" strike="noStrike" dirty="0">
                          <a:solidFill>
                            <a:srgbClr val="FFFFFF"/>
                          </a:solidFill>
                          <a:effectLst/>
                          <a:latin typeface="Calibri"/>
                        </a:rPr>
                        <a:t>D'ECCELLENZA</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a:txBody>
                    <a:bodyPr/>
                    <a:lstStyle/>
                    <a:p>
                      <a:pPr algn="ctr" fontAlgn="ctr"/>
                      <a:r>
                        <a:rPr lang="it-IT" sz="800" b="1" i="0" u="none" strike="noStrike" dirty="0" smtClean="0">
                          <a:solidFill>
                            <a:srgbClr val="FFFFFF"/>
                          </a:solidFill>
                          <a:effectLst/>
                          <a:latin typeface="Calibri"/>
                        </a:rPr>
                        <a:t>COMUNI</a:t>
                      </a:r>
                      <a:endParaRPr lang="it-IT" sz="800" b="1" i="0" u="none" strike="noStrike" dirty="0">
                        <a:solidFill>
                          <a:srgbClr val="FFFFFF"/>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a:txBody>
                    <a:bodyPr/>
                    <a:lstStyle/>
                    <a:p>
                      <a:pPr algn="ctr" fontAlgn="ctr"/>
                      <a:r>
                        <a:rPr lang="it-IT" sz="800" b="1" i="0" u="none" strike="noStrike" dirty="0" smtClean="0">
                          <a:solidFill>
                            <a:srgbClr val="FFFFFF"/>
                          </a:solidFill>
                          <a:effectLst/>
                          <a:latin typeface="Calibri"/>
                        </a:rPr>
                        <a:t>SITI</a:t>
                      </a:r>
                      <a:r>
                        <a:rPr lang="it-IT" sz="800" b="1" i="0" u="none" strike="noStrike" baseline="0" dirty="0" smtClean="0">
                          <a:solidFill>
                            <a:srgbClr val="FFFFFF"/>
                          </a:solidFill>
                          <a:effectLst/>
                          <a:latin typeface="Calibri"/>
                        </a:rPr>
                        <a:t> </a:t>
                      </a:r>
                      <a:r>
                        <a:rPr lang="it-IT" sz="800" b="1" i="0" u="none" strike="noStrike" dirty="0" smtClean="0">
                          <a:solidFill>
                            <a:srgbClr val="FFFFFF"/>
                          </a:solidFill>
                          <a:effectLst/>
                          <a:latin typeface="Calibri"/>
                        </a:rPr>
                        <a:t>CULTURALI</a:t>
                      </a:r>
                      <a:endParaRPr lang="it-IT" sz="800" b="1" i="0" u="none" strike="noStrike" dirty="0">
                        <a:solidFill>
                          <a:srgbClr val="FFFFFF"/>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r>
              <a:tr h="837738">
                <a:tc>
                  <a:txBody>
                    <a:bodyPr/>
                    <a:lstStyle/>
                    <a:p>
                      <a:pPr algn="ctr" fontAlgn="ctr"/>
                      <a:r>
                        <a:rPr lang="it-IT" sz="800" b="1" i="0" u="none" strike="noStrike" dirty="0">
                          <a:solidFill>
                            <a:srgbClr val="000000"/>
                          </a:solidFill>
                          <a:effectLst/>
                          <a:latin typeface="Calibri"/>
                        </a:rPr>
                        <a:t>Emilia Romagna</a:t>
                      </a: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0" i="0" u="none" strike="noStrike" dirty="0">
                          <a:solidFill>
                            <a:srgbClr val="000000"/>
                          </a:solidFill>
                          <a:effectLst/>
                          <a:latin typeface="Calibri"/>
                        </a:rPr>
                        <a:t>WFF - WORLD FOOD RESEARCH AND INNOVATION FORUM 2014-2015</a:t>
                      </a: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it-IT" sz="800" b="0" i="0" u="none" strike="noStrike" dirty="0" smtClean="0">
                          <a:solidFill>
                            <a:srgbClr val="000000"/>
                          </a:solidFill>
                          <a:effectLst/>
                          <a:latin typeface="Calibri"/>
                        </a:rPr>
                        <a:t>Parmigiano Reggiano DOP</a:t>
                      </a:r>
                    </a:p>
                    <a:p>
                      <a:pPr algn="ctr" fontAlgn="ctr"/>
                      <a:r>
                        <a:rPr lang="it-IT" sz="800" b="0" i="0" u="none" strike="noStrike" dirty="0" smtClean="0">
                          <a:solidFill>
                            <a:srgbClr val="000000"/>
                          </a:solidFill>
                          <a:effectLst/>
                          <a:latin typeface="Calibri"/>
                        </a:rPr>
                        <a:t>Prosciutto di Parma DOP</a:t>
                      </a:r>
                    </a:p>
                    <a:p>
                      <a:pPr algn="ctr" fontAlgn="ctr"/>
                      <a:r>
                        <a:rPr lang="it-IT" sz="800" b="0" i="0" u="none" strike="noStrike" dirty="0" smtClean="0">
                          <a:solidFill>
                            <a:srgbClr val="000000"/>
                          </a:solidFill>
                          <a:effectLst/>
                          <a:latin typeface="Calibri"/>
                        </a:rPr>
                        <a:t>Pesca e Nettarina IGP</a:t>
                      </a:r>
                      <a:endParaRPr lang="it-IT" sz="800" b="0" i="0" u="none" strike="noStrike" dirty="0">
                        <a:solidFill>
                          <a:srgbClr val="000000"/>
                        </a:solidFill>
                        <a:effectLst/>
                        <a:latin typeface="Calibri"/>
                      </a:endParaRP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it-IT" sz="800" b="0" i="0" u="none" strike="noStrike" dirty="0">
                          <a:solidFill>
                            <a:srgbClr val="000000"/>
                          </a:solidFill>
                          <a:effectLst/>
                          <a:latin typeface="Calibri"/>
                        </a:rPr>
                        <a:t>Cesena</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Parma</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3233" marR="3233" marT="32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it-IT" sz="800" b="0" i="0" u="sng" strike="noStrike" dirty="0">
                          <a:solidFill>
                            <a:srgbClr val="000000"/>
                          </a:solidFill>
                          <a:effectLst/>
                          <a:latin typeface="Calibri"/>
                        </a:rPr>
                        <a:t>Sito UNESCO sede di </a:t>
                      </a:r>
                      <a:r>
                        <a:rPr lang="it-IT" sz="800" b="0" i="0" u="sng" strike="noStrike" dirty="0" smtClean="0">
                          <a:solidFill>
                            <a:srgbClr val="000000"/>
                          </a:solidFill>
                          <a:effectLst/>
                          <a:latin typeface="Calibri"/>
                        </a:rPr>
                        <a:t>evento</a:t>
                      </a:r>
                      <a:r>
                        <a:rPr lang="it-IT" sz="800" b="0" i="0" u="none" strike="noStrike" dirty="0" smtClean="0">
                          <a:solidFill>
                            <a:srgbClr val="000000"/>
                          </a:solidFill>
                          <a:effectLst/>
                          <a:latin typeface="Calibri"/>
                        </a:rPr>
                        <a:t>: Ferrara</a:t>
                      </a:r>
                      <a:r>
                        <a:rPr lang="it-IT" sz="800" b="0" i="0" u="none" strike="noStrike" dirty="0">
                          <a:solidFill>
                            <a:srgbClr val="000000"/>
                          </a:solidFill>
                          <a:effectLst/>
                          <a:latin typeface="Calibri"/>
                        </a:rPr>
                        <a:t>, città del Rinascimento, e il Delta del Po (musica e concerto per i giovani)</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Altri siti culturali interessati </a:t>
                      </a:r>
                      <a:r>
                        <a:rPr lang="it-IT" sz="800" b="0" i="0" u="sng" strike="noStrike" dirty="0" smtClean="0">
                          <a:solidFill>
                            <a:srgbClr val="000000"/>
                          </a:solidFill>
                          <a:effectLst/>
                          <a:latin typeface="Calibri"/>
                        </a:rPr>
                        <a:t>dall’iniziativa</a:t>
                      </a:r>
                      <a:r>
                        <a:rPr lang="it-IT" sz="800" b="0" i="0" u="none" strike="noStrike" dirty="0" smtClean="0">
                          <a:solidFill>
                            <a:srgbClr val="000000"/>
                          </a:solidFill>
                          <a:effectLst/>
                          <a:latin typeface="Calibri"/>
                        </a:rPr>
                        <a:t>: Rocca </a:t>
                      </a:r>
                      <a:r>
                        <a:rPr lang="it-IT" sz="800" b="0" i="0" u="none" strike="noStrike" dirty="0">
                          <a:solidFill>
                            <a:srgbClr val="000000"/>
                          </a:solidFill>
                          <a:effectLst/>
                          <a:latin typeface="Calibri"/>
                        </a:rPr>
                        <a:t>Malatestiana e Museo archeologico di Cesena</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a:t>
                      </a:r>
                      <a:r>
                        <a:rPr lang="it-IT" sz="800" b="0" i="0" u="sng" strike="noStrike" dirty="0" smtClean="0">
                          <a:solidFill>
                            <a:srgbClr val="000000"/>
                          </a:solidFill>
                          <a:effectLst/>
                          <a:latin typeface="Calibri"/>
                        </a:rPr>
                        <a:t>straordinarie</a:t>
                      </a:r>
                      <a:r>
                        <a:rPr lang="it-IT" sz="800" b="0" i="0" u="none" strike="noStrike" dirty="0" smtClean="0">
                          <a:solidFill>
                            <a:srgbClr val="000000"/>
                          </a:solidFill>
                          <a:effectLst/>
                          <a:latin typeface="Calibri"/>
                        </a:rPr>
                        <a:t>:</a:t>
                      </a:r>
                      <a:r>
                        <a:rPr lang="it-IT" sz="800" b="0" i="0" u="none" strike="noStrike" baseline="0" dirty="0" smtClean="0">
                          <a:solidFill>
                            <a:srgbClr val="000000"/>
                          </a:solidFill>
                          <a:effectLst/>
                          <a:latin typeface="Calibri"/>
                        </a:rPr>
                        <a:t> </a:t>
                      </a:r>
                      <a:r>
                        <a:rPr lang="it-IT" sz="800" b="0" i="0" u="none" strike="noStrike" dirty="0" smtClean="0">
                          <a:solidFill>
                            <a:srgbClr val="000000"/>
                          </a:solidFill>
                          <a:effectLst/>
                          <a:latin typeface="Calibri"/>
                        </a:rPr>
                        <a:t>Parma</a:t>
                      </a:r>
                      <a:r>
                        <a:rPr lang="it-IT" sz="800" b="0" i="0" u="none" strike="noStrike" dirty="0">
                          <a:solidFill>
                            <a:srgbClr val="000000"/>
                          </a:solidFill>
                          <a:effectLst/>
                          <a:latin typeface="Calibri"/>
                        </a:rPr>
                        <a:t>: Antiche Spezierie di San Giovanni Evangelista - Camera di San Paolo - Cella di S. Caterina - Galleria Nazionale di Parma - Museo Archeologico Nazionale di Parma - Teatro Farnese - Biblioteca Palatina  - Museo </a:t>
                      </a:r>
                      <a:r>
                        <a:rPr lang="it-IT" sz="800" b="0" i="0" u="none" strike="noStrike" dirty="0" smtClean="0">
                          <a:solidFill>
                            <a:srgbClr val="000000"/>
                          </a:solidFill>
                          <a:effectLst/>
                          <a:latin typeface="Calibri"/>
                        </a:rPr>
                        <a:t>Bodoniano. Cesena </a:t>
                      </a:r>
                      <a:r>
                        <a:rPr lang="it-IT" sz="800" b="0" i="0" u="none" strike="noStrike" dirty="0">
                          <a:solidFill>
                            <a:srgbClr val="000000"/>
                          </a:solidFill>
                          <a:effectLst/>
                          <a:latin typeface="Calibri"/>
                        </a:rPr>
                        <a:t>(FO): Sezione Archivio di </a:t>
                      </a:r>
                      <a:r>
                        <a:rPr lang="it-IT" sz="800" b="0" i="0" u="none" strike="noStrike" dirty="0" smtClean="0">
                          <a:solidFill>
                            <a:srgbClr val="000000"/>
                          </a:solidFill>
                          <a:effectLst/>
                          <a:latin typeface="Calibri"/>
                        </a:rPr>
                        <a:t>Stato</a:t>
                      </a:r>
                      <a:endParaRPr lang="it-IT" sz="800" b="0" i="0" u="none" strike="noStrike" dirty="0">
                        <a:solidFill>
                          <a:srgbClr val="000000"/>
                        </a:solidFill>
                        <a:effectLst/>
                        <a:latin typeface="Calibri"/>
                      </a:endParaRPr>
                    </a:p>
                  </a:txBody>
                  <a:tcPr marL="3233" marR="3233" marT="32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832283">
                <a:tc>
                  <a:txBody>
                    <a:bodyPr/>
                    <a:lstStyle/>
                    <a:p>
                      <a:pPr algn="ctr" fontAlgn="ctr"/>
                      <a:r>
                        <a:rPr lang="it-IT" sz="800" b="1" i="0" u="none" strike="noStrike" dirty="0">
                          <a:solidFill>
                            <a:srgbClr val="000000"/>
                          </a:solidFill>
                          <a:effectLst/>
                          <a:latin typeface="Calibri"/>
                        </a:rPr>
                        <a:t>Friuli Venezia Giulia</a:t>
                      </a: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none" strike="noStrike" dirty="0">
                          <a:solidFill>
                            <a:srgbClr val="000000"/>
                          </a:solidFill>
                          <a:effectLst/>
                          <a:latin typeface="Calibri"/>
                        </a:rPr>
                        <a:t>Alle radici del gusto</a:t>
                      </a: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it-IT" sz="800" b="0" i="0" u="none" strike="noStrike" dirty="0">
                          <a:solidFill>
                            <a:srgbClr val="000000"/>
                          </a:solidFill>
                          <a:effectLst/>
                          <a:latin typeface="Calibri"/>
                        </a:rPr>
                        <a:t>Barbatella</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Prosciutto San Daniele DOP - Formaggio Montasio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Vini friulani DOC e DOCG</a:t>
                      </a: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none" strike="noStrike" dirty="0">
                          <a:solidFill>
                            <a:srgbClr val="000000"/>
                          </a:solidFill>
                          <a:effectLst/>
                          <a:latin typeface="Calibri"/>
                        </a:rPr>
                        <a:t>Aquileia, Cividale del Friuli, Codroipo, Corno di Rosazzo, Fagagna, Gemona del Friuli, San Daniele del Friuli, Udine (UD)</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Pordenone, San Giorgio della Richinvelda – Rauscedo, Spilimbergo (PN) </a:t>
                      </a: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t"/>
                      <a:r>
                        <a:rPr lang="it-IT" sz="800" b="0" i="0" u="sng" strike="noStrike" dirty="0">
                          <a:solidFill>
                            <a:srgbClr val="000000"/>
                          </a:solidFill>
                          <a:effectLst/>
                          <a:latin typeface="Calibri"/>
                        </a:rPr>
                        <a:t>Sito UNESCO sede di </a:t>
                      </a:r>
                      <a:r>
                        <a:rPr lang="it-IT" sz="800" b="0" i="0" u="sng" strike="noStrike" dirty="0" smtClean="0">
                          <a:solidFill>
                            <a:srgbClr val="000000"/>
                          </a:solidFill>
                          <a:effectLst/>
                          <a:latin typeface="Calibri"/>
                        </a:rPr>
                        <a:t>evento</a:t>
                      </a:r>
                      <a:r>
                        <a:rPr lang="it-IT" sz="800" b="0" i="0" u="none" strike="noStrike" dirty="0" smtClean="0">
                          <a:solidFill>
                            <a:srgbClr val="000000"/>
                          </a:solidFill>
                          <a:effectLst/>
                          <a:latin typeface="Calibri"/>
                        </a:rPr>
                        <a:t>: Zona </a:t>
                      </a:r>
                      <a:r>
                        <a:rPr lang="it-IT" sz="800" b="0" i="0" u="none" strike="noStrike" dirty="0">
                          <a:solidFill>
                            <a:srgbClr val="000000"/>
                          </a:solidFill>
                          <a:effectLst/>
                          <a:latin typeface="Calibri"/>
                        </a:rPr>
                        <a:t>archeologica e Basilica Patriarcale di Aquileia (teatro)</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Altri siti UNESCO interessati </a:t>
                      </a:r>
                      <a:r>
                        <a:rPr lang="it-IT" sz="800" b="0" i="0" u="sng" strike="noStrike" dirty="0" smtClean="0">
                          <a:solidFill>
                            <a:srgbClr val="000000"/>
                          </a:solidFill>
                          <a:effectLst/>
                          <a:latin typeface="Calibri"/>
                        </a:rPr>
                        <a:t>dall’iniziativa</a:t>
                      </a:r>
                      <a:r>
                        <a:rPr lang="it-IT" sz="800" b="0" i="0" u="none" strike="noStrike" dirty="0" smtClean="0">
                          <a:solidFill>
                            <a:srgbClr val="000000"/>
                          </a:solidFill>
                          <a:effectLst/>
                          <a:latin typeface="Calibri"/>
                        </a:rPr>
                        <a:t>: I </a:t>
                      </a:r>
                      <a:r>
                        <a:rPr lang="it-IT" sz="800" b="0" i="0" u="none" strike="noStrike" dirty="0">
                          <a:solidFill>
                            <a:srgbClr val="000000"/>
                          </a:solidFill>
                          <a:effectLst/>
                          <a:latin typeface="Calibri"/>
                        </a:rPr>
                        <a:t>Longobardi in </a:t>
                      </a:r>
                      <a:r>
                        <a:rPr lang="it-IT" sz="800" b="0" i="0" u="none" strike="noStrike" dirty="0" smtClean="0">
                          <a:solidFill>
                            <a:srgbClr val="000000"/>
                          </a:solidFill>
                          <a:effectLst/>
                          <a:latin typeface="Calibri"/>
                        </a:rPr>
                        <a:t>Italia</a:t>
                      </a:r>
                      <a:r>
                        <a:rPr lang="it-IT" sz="800" b="0" i="0" u="none" strike="noStrike" baseline="0" dirty="0" smtClean="0">
                          <a:solidFill>
                            <a:srgbClr val="000000"/>
                          </a:solidFill>
                          <a:effectLst/>
                          <a:latin typeface="Calibri"/>
                        </a:rPr>
                        <a:t> . I luoghi del potere </a:t>
                      </a:r>
                      <a:r>
                        <a:rPr lang="it-IT" sz="800" b="0" i="0" u="none" strike="noStrike" dirty="0" smtClean="0">
                          <a:solidFill>
                            <a:srgbClr val="000000"/>
                          </a:solidFill>
                          <a:effectLst/>
                          <a:latin typeface="Calibri"/>
                        </a:rPr>
                        <a:t> - Cividale </a:t>
                      </a:r>
                      <a:r>
                        <a:rPr lang="it-IT" sz="800" b="0" i="0" u="none" strike="noStrike" dirty="0">
                          <a:solidFill>
                            <a:srgbClr val="000000"/>
                          </a:solidFill>
                          <a:effectLst/>
                          <a:latin typeface="Calibri"/>
                        </a:rPr>
                        <a:t>del </a:t>
                      </a:r>
                      <a:r>
                        <a:rPr lang="it-IT" sz="800" b="0" i="0" u="none" strike="noStrike" dirty="0" smtClean="0">
                          <a:solidFill>
                            <a:srgbClr val="000000"/>
                          </a:solidFill>
                          <a:effectLst/>
                          <a:latin typeface="Calibri"/>
                        </a:rPr>
                        <a:t>Friuli. </a:t>
                      </a:r>
                      <a:br>
                        <a:rPr lang="it-IT" sz="800" b="0" i="0" u="none" strike="noStrike" dirty="0" smtClean="0">
                          <a:solidFill>
                            <a:srgbClr val="000000"/>
                          </a:solidFill>
                          <a:effectLst/>
                          <a:latin typeface="Calibri"/>
                        </a:rPr>
                      </a:br>
                      <a:r>
                        <a:rPr lang="it-IT" sz="800" b="0" i="0" u="sng" strike="noStrike" dirty="0" smtClean="0">
                          <a:solidFill>
                            <a:srgbClr val="000000"/>
                          </a:solidFill>
                          <a:effectLst/>
                          <a:latin typeface="Calibri"/>
                        </a:rPr>
                        <a:t>Siti </a:t>
                      </a:r>
                      <a:r>
                        <a:rPr lang="it-IT" sz="800" b="0" i="0" u="sng" strike="noStrike" dirty="0">
                          <a:solidFill>
                            <a:srgbClr val="000000"/>
                          </a:solidFill>
                          <a:effectLst/>
                          <a:latin typeface="Calibri"/>
                        </a:rPr>
                        <a:t>culturali oggetto di aperture </a:t>
                      </a:r>
                      <a:r>
                        <a:rPr lang="it-IT" sz="800" b="0" i="0" u="sng" strike="noStrike" dirty="0" smtClean="0">
                          <a:solidFill>
                            <a:srgbClr val="000000"/>
                          </a:solidFill>
                          <a:effectLst/>
                          <a:latin typeface="Calibri"/>
                        </a:rPr>
                        <a:t>straordinarie</a:t>
                      </a:r>
                      <a:r>
                        <a:rPr lang="it-IT" sz="800" b="0" i="0" u="none" strike="noStrike" dirty="0" smtClean="0">
                          <a:solidFill>
                            <a:srgbClr val="000000"/>
                          </a:solidFill>
                          <a:effectLst/>
                          <a:latin typeface="Calibri"/>
                        </a:rPr>
                        <a:t>: Pordenone</a:t>
                      </a:r>
                      <a:r>
                        <a:rPr lang="it-IT" sz="800" b="0" i="0" u="none" strike="noStrike" dirty="0">
                          <a:solidFill>
                            <a:srgbClr val="000000"/>
                          </a:solidFill>
                          <a:effectLst/>
                          <a:latin typeface="Calibri"/>
                        </a:rPr>
                        <a:t>: Archivio di Stato -  Area Archeologica </a:t>
                      </a:r>
                      <a:endParaRPr lang="it-IT" sz="800" b="0" i="0" u="none" strike="noStrike" dirty="0" smtClean="0">
                        <a:solidFill>
                          <a:srgbClr val="000000"/>
                        </a:solidFill>
                        <a:effectLst/>
                        <a:latin typeface="Calibri"/>
                      </a:endParaRPr>
                    </a:p>
                    <a:p>
                      <a:pPr algn="l" fontAlgn="t"/>
                      <a:r>
                        <a:rPr lang="it-IT" sz="800" b="0" i="0" u="none" strike="noStrike" dirty="0" smtClean="0">
                          <a:solidFill>
                            <a:srgbClr val="000000"/>
                          </a:solidFill>
                          <a:effectLst/>
                          <a:latin typeface="Calibri"/>
                        </a:rPr>
                        <a:t>di Torre. Udine</a:t>
                      </a:r>
                      <a:r>
                        <a:rPr lang="it-IT" sz="800" b="0" i="0" u="none" strike="noStrike" dirty="0">
                          <a:solidFill>
                            <a:srgbClr val="000000"/>
                          </a:solidFill>
                          <a:effectLst/>
                          <a:latin typeface="Calibri"/>
                        </a:rPr>
                        <a:t>:  Archivio di </a:t>
                      </a:r>
                      <a:r>
                        <a:rPr lang="it-IT" sz="800" b="0" i="0" u="none" strike="noStrike" dirty="0" smtClean="0">
                          <a:solidFill>
                            <a:srgbClr val="000000"/>
                          </a:solidFill>
                          <a:effectLst/>
                          <a:latin typeface="Calibri"/>
                        </a:rPr>
                        <a:t>Stato.</a:t>
                      </a:r>
                      <a:r>
                        <a:rPr lang="it-IT" sz="800" b="0" i="0" u="none" strike="noStrike" baseline="0" dirty="0" smtClean="0">
                          <a:solidFill>
                            <a:srgbClr val="000000"/>
                          </a:solidFill>
                          <a:effectLst/>
                          <a:latin typeface="Calibri"/>
                        </a:rPr>
                        <a:t> </a:t>
                      </a:r>
                      <a:r>
                        <a:rPr lang="it-IT" sz="800" b="0" i="0" u="none" strike="noStrike" dirty="0" smtClean="0">
                          <a:solidFill>
                            <a:srgbClr val="000000"/>
                          </a:solidFill>
                          <a:effectLst/>
                          <a:latin typeface="Calibri"/>
                        </a:rPr>
                        <a:t>Aquileia </a:t>
                      </a:r>
                      <a:r>
                        <a:rPr lang="it-IT" sz="800" b="0" i="0" u="none" strike="noStrike" dirty="0">
                          <a:solidFill>
                            <a:srgbClr val="000000"/>
                          </a:solidFill>
                          <a:effectLst/>
                          <a:latin typeface="Calibri"/>
                        </a:rPr>
                        <a:t>(UD) -  Casa ed ex Stalla </a:t>
                      </a:r>
                      <a:r>
                        <a:rPr lang="it-IT" sz="800" b="0" i="0" u="none" strike="noStrike" dirty="0" err="1">
                          <a:solidFill>
                            <a:srgbClr val="000000"/>
                          </a:solidFill>
                          <a:effectLst/>
                          <a:latin typeface="Calibri"/>
                        </a:rPr>
                        <a:t>Pasqualis</a:t>
                      </a:r>
                      <a:r>
                        <a:rPr lang="it-IT" sz="800" b="0" i="0" u="none" strike="noStrike" dirty="0">
                          <a:solidFill>
                            <a:srgbClr val="000000"/>
                          </a:solidFill>
                          <a:effectLst/>
                          <a:latin typeface="Calibri"/>
                        </a:rPr>
                        <a:t> -  Fondi Cal . Fondi </a:t>
                      </a:r>
                      <a:r>
                        <a:rPr lang="it-IT" sz="800" b="0" i="0" u="none" strike="noStrike" dirty="0" err="1">
                          <a:solidFill>
                            <a:srgbClr val="000000"/>
                          </a:solidFill>
                          <a:effectLst/>
                          <a:latin typeface="Calibri"/>
                        </a:rPr>
                        <a:t>Cossar</a:t>
                      </a:r>
                      <a:r>
                        <a:rPr lang="it-IT" sz="800" b="0" i="0" u="none" strike="noStrike" dirty="0">
                          <a:solidFill>
                            <a:srgbClr val="000000"/>
                          </a:solidFill>
                          <a:effectLst/>
                          <a:latin typeface="Calibri"/>
                        </a:rPr>
                        <a:t> - Foro Romano - Museo Archeologico Nazionale -  Museo Paleocristiano -  Porto Fluviale -  Sepolcro </a:t>
                      </a:r>
                      <a:r>
                        <a:rPr lang="it-IT" sz="800" b="0" i="0" u="none" strike="noStrike" dirty="0" smtClean="0">
                          <a:solidFill>
                            <a:srgbClr val="000000"/>
                          </a:solidFill>
                          <a:effectLst/>
                          <a:latin typeface="Calibri"/>
                        </a:rPr>
                        <a:t>Romano. Cividale </a:t>
                      </a:r>
                      <a:r>
                        <a:rPr lang="it-IT" sz="800" b="0" i="0" u="none" strike="noStrike" dirty="0">
                          <a:solidFill>
                            <a:srgbClr val="000000"/>
                          </a:solidFill>
                          <a:effectLst/>
                          <a:latin typeface="Calibri"/>
                        </a:rPr>
                        <a:t>del Friuli (UD)-  Museo Archeologico Nazionale  </a:t>
                      </a:r>
                      <a:r>
                        <a:rPr lang="it-IT" sz="800" b="0" i="0" u="none" strike="noStrike" dirty="0" smtClean="0">
                          <a:solidFill>
                            <a:srgbClr val="000000"/>
                          </a:solidFill>
                          <a:effectLst/>
                          <a:latin typeface="Calibri"/>
                        </a:rPr>
                        <a:t>   </a:t>
                      </a:r>
                      <a:endParaRPr lang="it-IT" sz="800" b="0" i="0" u="none" strike="noStrike" dirty="0">
                        <a:solidFill>
                          <a:srgbClr val="000000"/>
                        </a:solidFill>
                        <a:effectLst/>
                        <a:latin typeface="Calibri"/>
                      </a:endParaRPr>
                    </a:p>
                  </a:txBody>
                  <a:tcPr marL="3233" marR="3233" marT="32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1424527">
                <a:tc>
                  <a:txBody>
                    <a:bodyPr/>
                    <a:lstStyle/>
                    <a:p>
                      <a:pPr algn="ctr" fontAlgn="ctr"/>
                      <a:r>
                        <a:rPr lang="it-IT" sz="800" b="1" i="0" u="none" strike="noStrike" dirty="0">
                          <a:solidFill>
                            <a:srgbClr val="000000"/>
                          </a:solidFill>
                          <a:effectLst/>
                          <a:latin typeface="Calibri"/>
                        </a:rPr>
                        <a:t>Lazio</a:t>
                      </a: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it-IT" sz="800" b="0" i="0" u="none" strike="noStrike">
                          <a:solidFill>
                            <a:srgbClr val="000000"/>
                          </a:solidFill>
                          <a:effectLst/>
                          <a:latin typeface="Calibri"/>
                        </a:rPr>
                        <a:t>Lazio terre dell'olio</a:t>
                      </a: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800" b="0" i="0" u="none" strike="noStrike">
                          <a:solidFill>
                            <a:srgbClr val="000000"/>
                          </a:solidFill>
                          <a:effectLst/>
                          <a:latin typeface="Calibri"/>
                        </a:rPr>
                        <a:t>Olio extravergine di oliva DOP (Canino, Colline Pontine, Sabina, Tuscia)</a:t>
                      </a:r>
                      <a:br>
                        <a:rPr lang="it-IT" sz="800" b="0" i="0" u="none" strike="noStrike">
                          <a:solidFill>
                            <a:srgbClr val="000000"/>
                          </a:solidFill>
                          <a:effectLst/>
                          <a:latin typeface="Calibri"/>
                        </a:rPr>
                      </a:br>
                      <a:endParaRPr lang="it-IT" sz="800" b="0" i="0" u="none" strike="noStrike">
                        <a:solidFill>
                          <a:srgbClr val="000000"/>
                        </a:solidFill>
                        <a:effectLst/>
                        <a:latin typeface="Calibri"/>
                      </a:endParaRP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it-IT" sz="800" b="0" i="0" u="none" strike="noStrike" dirty="0">
                          <a:solidFill>
                            <a:srgbClr val="000000"/>
                          </a:solidFill>
                          <a:effectLst/>
                          <a:latin typeface="Calibri"/>
                        </a:rPr>
                        <a:t>Bagnoregio, Bassano in Teverina, Blera, Bolsena, Bomarzo, Canino, Capranica, Civita Castellana, Civitella d'Agliano, Farnese, Gradoli, Grotte di Castro, Montefiascone, Nepi, Soriano nel Cimino, Sutri, Tarquinia, Vetralla (VT</a:t>
                      </a:r>
                      <a:r>
                        <a:rPr lang="it-IT" sz="800" b="0" i="0" u="none" strike="noStrike" dirty="0" smtClean="0">
                          <a:solidFill>
                            <a:srgbClr val="000000"/>
                          </a:solidFill>
                          <a:effectLst/>
                          <a:latin typeface="Calibri"/>
                        </a:rPr>
                        <a:t>).  Cantalupo </a:t>
                      </a:r>
                      <a:r>
                        <a:rPr lang="it-IT" sz="800" b="0" i="0" u="none" strike="noStrike" dirty="0">
                          <a:solidFill>
                            <a:srgbClr val="000000"/>
                          </a:solidFill>
                          <a:effectLst/>
                          <a:latin typeface="Calibri"/>
                        </a:rPr>
                        <a:t>in Sabina, Castelnuovo di Farfa, Collevecchio, Fara in Sabina, Magliano Sabina, Monteleone Sabino, Montopoli in Sabina, Poggio Mirteto, Poggio Moiano, Poggio Nativo, Scandriglia, Stimigliano, Torri in Sabina (RI</a:t>
                      </a:r>
                      <a:r>
                        <a:rPr lang="it-IT" sz="800" b="0" i="0" u="none" strike="noStrike" dirty="0" smtClean="0">
                          <a:solidFill>
                            <a:srgbClr val="000000"/>
                          </a:solidFill>
                          <a:effectLst/>
                          <a:latin typeface="Calibri"/>
                        </a:rPr>
                        <a:t>). Cisterna </a:t>
                      </a:r>
                      <a:r>
                        <a:rPr lang="it-IT" sz="800" b="0" i="0" u="none" strike="noStrike" dirty="0">
                          <a:solidFill>
                            <a:srgbClr val="000000"/>
                          </a:solidFill>
                          <a:effectLst/>
                          <a:latin typeface="Calibri"/>
                        </a:rPr>
                        <a:t>di Latina, Cori, Formia, Monte San Biagio, Norma, Sermoneta (LT</a:t>
                      </a:r>
                      <a:r>
                        <a:rPr lang="it-IT" sz="800" b="0" i="0" u="none" strike="noStrike" dirty="0" smtClean="0">
                          <a:solidFill>
                            <a:srgbClr val="000000"/>
                          </a:solidFill>
                          <a:effectLst/>
                          <a:latin typeface="Calibri"/>
                        </a:rPr>
                        <a:t>).</a:t>
                      </a:r>
                      <a:r>
                        <a:rPr lang="it-IT" sz="800" b="0" i="0" u="none" strike="noStrike" baseline="0" dirty="0" smtClean="0">
                          <a:solidFill>
                            <a:srgbClr val="000000"/>
                          </a:solidFill>
                          <a:effectLst/>
                          <a:latin typeface="Calibri"/>
                        </a:rPr>
                        <a:t> </a:t>
                      </a:r>
                      <a:r>
                        <a:rPr lang="it-IT" sz="800" b="0" i="0" u="none" strike="noStrike" dirty="0" smtClean="0">
                          <a:solidFill>
                            <a:srgbClr val="000000"/>
                          </a:solidFill>
                          <a:effectLst/>
                          <a:latin typeface="Calibri"/>
                        </a:rPr>
                        <a:t>Montelibretti</a:t>
                      </a:r>
                      <a:r>
                        <a:rPr lang="it-IT" sz="800" b="0" i="0" u="none" strike="noStrike" dirty="0">
                          <a:solidFill>
                            <a:srgbClr val="000000"/>
                          </a:solidFill>
                          <a:effectLst/>
                          <a:latin typeface="Calibri"/>
                        </a:rPr>
                        <a:t>, Montorio Romano, Moricone, Nerola, Palombara Sabina (RM</a:t>
                      </a:r>
                      <a:r>
                        <a:rPr lang="it-IT" sz="800" b="0" i="0" u="none" strike="noStrike" dirty="0" smtClean="0">
                          <a:solidFill>
                            <a:srgbClr val="000000"/>
                          </a:solidFill>
                          <a:effectLst/>
                          <a:latin typeface="Calibri"/>
                        </a:rPr>
                        <a:t>)</a:t>
                      </a:r>
                      <a:endParaRPr lang="it-IT" sz="800" b="0" i="0" u="none" strike="noStrike" dirty="0">
                        <a:solidFill>
                          <a:srgbClr val="000000"/>
                        </a:solidFill>
                        <a:effectLst/>
                        <a:latin typeface="Calibri"/>
                      </a:endParaRP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it-IT" sz="800" b="0" i="0" u="sng" strike="noStrike" dirty="0">
                          <a:solidFill>
                            <a:srgbClr val="000000"/>
                          </a:solidFill>
                          <a:effectLst/>
                          <a:latin typeface="Calibri"/>
                        </a:rPr>
                        <a:t>Sito UNESCO sede di </a:t>
                      </a:r>
                      <a:r>
                        <a:rPr lang="it-IT" sz="800" b="0" i="0" u="sng" strike="noStrike" dirty="0" smtClean="0">
                          <a:solidFill>
                            <a:srgbClr val="000000"/>
                          </a:solidFill>
                          <a:effectLst/>
                          <a:latin typeface="Calibri"/>
                        </a:rPr>
                        <a:t>evento</a:t>
                      </a:r>
                      <a:r>
                        <a:rPr lang="it-IT" sz="800" b="0" i="0" u="none" strike="noStrike" dirty="0" smtClean="0">
                          <a:solidFill>
                            <a:srgbClr val="000000"/>
                          </a:solidFill>
                          <a:effectLst/>
                          <a:latin typeface="Calibri"/>
                        </a:rPr>
                        <a:t>: Villa </a:t>
                      </a:r>
                      <a:r>
                        <a:rPr lang="it-IT" sz="800" b="0" i="0" u="none" strike="noStrike" dirty="0">
                          <a:solidFill>
                            <a:srgbClr val="000000"/>
                          </a:solidFill>
                          <a:effectLst/>
                          <a:latin typeface="Calibri"/>
                        </a:rPr>
                        <a:t>Adriana a Tivoli (cinema)</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Altri siti UNESCO interessati </a:t>
                      </a:r>
                      <a:r>
                        <a:rPr lang="it-IT" sz="800" b="0" i="0" u="sng" strike="noStrike" dirty="0" smtClean="0">
                          <a:solidFill>
                            <a:srgbClr val="000000"/>
                          </a:solidFill>
                          <a:effectLst/>
                          <a:latin typeface="Calibri"/>
                        </a:rPr>
                        <a:t>dall’iniziativa</a:t>
                      </a:r>
                      <a:r>
                        <a:rPr lang="it-IT" sz="800" b="0" i="0" u="none" strike="noStrike" dirty="0" smtClean="0">
                          <a:solidFill>
                            <a:srgbClr val="000000"/>
                          </a:solidFill>
                          <a:effectLst/>
                          <a:latin typeface="Calibri"/>
                        </a:rPr>
                        <a:t>: Villa </a:t>
                      </a:r>
                      <a:r>
                        <a:rPr lang="it-IT" sz="800" b="0" i="0" u="none" strike="noStrike" dirty="0">
                          <a:solidFill>
                            <a:srgbClr val="000000"/>
                          </a:solidFill>
                          <a:effectLst/>
                          <a:latin typeface="Calibri"/>
                        </a:rPr>
                        <a:t>d’Este a </a:t>
                      </a:r>
                      <a:r>
                        <a:rPr lang="it-IT" sz="800" b="0" i="0" u="none" strike="noStrike" dirty="0" smtClean="0">
                          <a:solidFill>
                            <a:srgbClr val="000000"/>
                          </a:solidFill>
                          <a:effectLst/>
                          <a:latin typeface="Calibri"/>
                        </a:rPr>
                        <a:t>Tivoli.  </a:t>
                      </a:r>
                    </a:p>
                    <a:p>
                      <a:pPr algn="l" fontAlgn="t"/>
                      <a:r>
                        <a:rPr lang="it-IT" sz="800" b="0" i="0" u="none" strike="noStrike" dirty="0" smtClean="0">
                          <a:solidFill>
                            <a:srgbClr val="000000"/>
                          </a:solidFill>
                          <a:effectLst/>
                          <a:latin typeface="Calibri"/>
                        </a:rPr>
                        <a:t>Necropoli </a:t>
                      </a:r>
                      <a:r>
                        <a:rPr lang="it-IT" sz="800" b="0" i="0" u="none" strike="noStrike" dirty="0">
                          <a:solidFill>
                            <a:srgbClr val="000000"/>
                          </a:solidFill>
                          <a:effectLst/>
                          <a:latin typeface="Calibri"/>
                        </a:rPr>
                        <a:t>etrusche di Cerveteri e Tarquinia</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a:t>
                      </a:r>
                      <a:r>
                        <a:rPr lang="it-IT" sz="800" b="0" i="0" u="sng" strike="noStrike" dirty="0" smtClean="0">
                          <a:solidFill>
                            <a:srgbClr val="000000"/>
                          </a:solidFill>
                          <a:effectLst/>
                          <a:latin typeface="Calibri"/>
                        </a:rPr>
                        <a:t>straordinarie</a:t>
                      </a:r>
                      <a:r>
                        <a:rPr lang="it-IT" sz="800" b="0" i="0" u="none" strike="noStrike" dirty="0" smtClean="0">
                          <a:solidFill>
                            <a:srgbClr val="000000"/>
                          </a:solidFill>
                          <a:effectLst/>
                          <a:latin typeface="Calibri"/>
                        </a:rPr>
                        <a:t>: </a:t>
                      </a:r>
                    </a:p>
                    <a:p>
                      <a:pPr algn="l" fontAlgn="t"/>
                      <a:r>
                        <a:rPr lang="it-IT" sz="800" b="0" i="0" u="none" strike="noStrike" dirty="0" smtClean="0">
                          <a:solidFill>
                            <a:srgbClr val="000000"/>
                          </a:solidFill>
                          <a:effectLst/>
                          <a:latin typeface="Calibri"/>
                        </a:rPr>
                        <a:t>Bolsena </a:t>
                      </a:r>
                      <a:r>
                        <a:rPr lang="it-IT" sz="800" b="0" i="0" u="none" strike="noStrike" dirty="0">
                          <a:solidFill>
                            <a:srgbClr val="000000"/>
                          </a:solidFill>
                          <a:effectLst/>
                          <a:latin typeface="Calibri"/>
                        </a:rPr>
                        <a:t>(VT): Necropoli rupestri di S. Giovenale e Terrone</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Cerveteri (RM): Museo Nazionale Archeologico </a:t>
                      </a:r>
                      <a:r>
                        <a:rPr lang="it-IT" sz="800" b="0" i="0" u="none" strike="noStrike" dirty="0" err="1">
                          <a:solidFill>
                            <a:srgbClr val="000000"/>
                          </a:solidFill>
                          <a:effectLst/>
                          <a:latin typeface="Calibri"/>
                        </a:rPr>
                        <a:t>Cerite</a:t>
                      </a:r>
                      <a:r>
                        <a:rPr lang="it-IT" sz="800" b="0" i="0" u="none" strike="noStrike" dirty="0">
                          <a:solidFill>
                            <a:srgbClr val="000000"/>
                          </a:solidFill>
                          <a:effectLst/>
                          <a:latin typeface="Calibri"/>
                        </a:rPr>
                        <a:t> - Necropoli della </a:t>
                      </a:r>
                      <a:r>
                        <a:rPr lang="it-IT" sz="800" b="0" i="0" u="none" strike="noStrike" dirty="0" err="1">
                          <a:solidFill>
                            <a:srgbClr val="000000"/>
                          </a:solidFill>
                          <a:effectLst/>
                          <a:latin typeface="Calibri"/>
                        </a:rPr>
                        <a:t>Banditaccia</a:t>
                      </a:r>
                      <a:r>
                        <a:rPr lang="it-IT" sz="800" b="0" i="0" u="none" strike="noStrike" dirty="0">
                          <a:solidFill>
                            <a:srgbClr val="000000"/>
                          </a:solidFill>
                          <a:effectLst/>
                          <a:latin typeface="Calibri"/>
                        </a:rPr>
                        <a:t>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Canino (VT): Museo Archeologico Nazionale di Vulci - </a:t>
                      </a:r>
                      <a:r>
                        <a:rPr lang="it-IT" sz="800" b="0" i="0" u="none" strike="noStrike" dirty="0" smtClean="0">
                          <a:solidFill>
                            <a:srgbClr val="000000"/>
                          </a:solidFill>
                          <a:effectLst/>
                          <a:latin typeface="Calibri"/>
                        </a:rPr>
                        <a:t>Tomba </a:t>
                      </a:r>
                      <a:r>
                        <a:rPr lang="it-IT" sz="800" b="0" i="0" u="none" strike="noStrike" dirty="0">
                          <a:solidFill>
                            <a:srgbClr val="000000"/>
                          </a:solidFill>
                          <a:effectLst/>
                          <a:latin typeface="Calibri"/>
                        </a:rPr>
                        <a:t>Francois</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Sutri (VT): Anfiteatro e </a:t>
                      </a:r>
                      <a:r>
                        <a:rPr lang="it-IT" sz="800" b="0" i="0" u="none" strike="noStrike" dirty="0" smtClean="0">
                          <a:solidFill>
                            <a:srgbClr val="000000"/>
                          </a:solidFill>
                          <a:effectLst/>
                          <a:latin typeface="Calibri"/>
                        </a:rPr>
                        <a:t>Necropoli.</a:t>
                      </a:r>
                      <a:r>
                        <a:rPr lang="it-IT" sz="800" b="0" i="0" u="none" strike="noStrike" baseline="0" dirty="0" smtClean="0">
                          <a:solidFill>
                            <a:srgbClr val="000000"/>
                          </a:solidFill>
                          <a:effectLst/>
                          <a:latin typeface="Calibri"/>
                        </a:rPr>
                        <a:t> </a:t>
                      </a:r>
                      <a:r>
                        <a:rPr lang="it-IT" sz="800" b="0" i="0" u="none" strike="noStrike" dirty="0" smtClean="0">
                          <a:solidFill>
                            <a:srgbClr val="000000"/>
                          </a:solidFill>
                          <a:effectLst/>
                          <a:latin typeface="Calibri"/>
                        </a:rPr>
                        <a:t>Tarquinia </a:t>
                      </a:r>
                      <a:r>
                        <a:rPr lang="it-IT" sz="800" b="0" i="0" u="none" strike="noStrike" dirty="0">
                          <a:solidFill>
                            <a:srgbClr val="000000"/>
                          </a:solidFill>
                          <a:effectLst/>
                          <a:latin typeface="Calibri"/>
                        </a:rPr>
                        <a:t>(VT): Civita - Ara della Regina - Museo Archeologico Nazionale - Necropoli dei </a:t>
                      </a:r>
                      <a:r>
                        <a:rPr lang="it-IT" sz="800" b="0" i="0" u="none" strike="noStrike" dirty="0" err="1" smtClean="0">
                          <a:solidFill>
                            <a:srgbClr val="000000"/>
                          </a:solidFill>
                          <a:effectLst/>
                          <a:latin typeface="Calibri"/>
                        </a:rPr>
                        <a:t>Monterozzi</a:t>
                      </a:r>
                      <a:r>
                        <a:rPr lang="it-IT" sz="800" b="0" i="0" u="none" strike="noStrike" dirty="0" smtClean="0">
                          <a:solidFill>
                            <a:srgbClr val="000000"/>
                          </a:solidFill>
                          <a:effectLst/>
                          <a:latin typeface="Calibri"/>
                        </a:rPr>
                        <a:t>.</a:t>
                      </a:r>
                      <a:r>
                        <a:rPr lang="it-IT" sz="800" b="0" i="0" u="none" strike="noStrike" baseline="0" dirty="0" smtClean="0">
                          <a:solidFill>
                            <a:srgbClr val="000000"/>
                          </a:solidFill>
                          <a:effectLst/>
                          <a:latin typeface="Calibri"/>
                        </a:rPr>
                        <a:t> </a:t>
                      </a:r>
                      <a:r>
                        <a:rPr lang="it-IT" sz="800" b="0" i="0" u="none" strike="noStrike" dirty="0" smtClean="0">
                          <a:solidFill>
                            <a:srgbClr val="000000"/>
                          </a:solidFill>
                          <a:effectLst/>
                          <a:latin typeface="Calibri"/>
                        </a:rPr>
                        <a:t>Tivoli </a:t>
                      </a:r>
                      <a:r>
                        <a:rPr lang="it-IT" sz="800" b="0" i="0" u="none" strike="noStrike" dirty="0">
                          <a:solidFill>
                            <a:srgbClr val="000000"/>
                          </a:solidFill>
                          <a:effectLst/>
                          <a:latin typeface="Calibri"/>
                        </a:rPr>
                        <a:t>(RM): Santuario di Ercole vincitore - Villa Adriana - </a:t>
                      </a:r>
                      <a:r>
                        <a:rPr lang="it-IT" sz="800" b="0" i="0" u="none" strike="noStrike" dirty="0" err="1">
                          <a:solidFill>
                            <a:srgbClr val="000000"/>
                          </a:solidFill>
                          <a:effectLst/>
                          <a:latin typeface="Calibri"/>
                        </a:rPr>
                        <a:t>Antiquarium</a:t>
                      </a:r>
                      <a:r>
                        <a:rPr lang="it-IT" sz="800" b="0" i="0" u="none" strike="noStrike" dirty="0">
                          <a:solidFill>
                            <a:srgbClr val="000000"/>
                          </a:solidFill>
                          <a:effectLst/>
                          <a:latin typeface="Calibri"/>
                        </a:rPr>
                        <a:t> del Canopo - Museo didattico - Villa </a:t>
                      </a:r>
                      <a:r>
                        <a:rPr lang="it-IT" sz="800" b="0" i="0" u="none" strike="noStrike" dirty="0" smtClean="0">
                          <a:solidFill>
                            <a:srgbClr val="000000"/>
                          </a:solidFill>
                          <a:effectLst/>
                          <a:latin typeface="Calibri"/>
                        </a:rPr>
                        <a:t>d'Este</a:t>
                      </a:r>
                      <a:endParaRPr lang="it-IT" sz="800" b="0" i="0" u="none" strike="noStrike" dirty="0">
                        <a:solidFill>
                          <a:srgbClr val="000000"/>
                        </a:solidFill>
                        <a:effectLst/>
                        <a:latin typeface="Calibri"/>
                      </a:endParaRPr>
                    </a:p>
                  </a:txBody>
                  <a:tcPr marL="3233" marR="3233" marT="32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0502">
                <a:tc>
                  <a:txBody>
                    <a:bodyPr/>
                    <a:lstStyle/>
                    <a:p>
                      <a:pPr algn="ctr" fontAlgn="ctr"/>
                      <a:r>
                        <a:rPr lang="it-IT" sz="800" b="1" i="0" u="none" strike="noStrike" dirty="0">
                          <a:solidFill>
                            <a:srgbClr val="000000"/>
                          </a:solidFill>
                          <a:effectLst/>
                          <a:latin typeface="Calibri"/>
                        </a:rPr>
                        <a:t>Liguria</a:t>
                      </a: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none" strike="noStrike" dirty="0">
                          <a:solidFill>
                            <a:srgbClr val="000000"/>
                          </a:solidFill>
                          <a:effectLst/>
                          <a:latin typeface="Calibri"/>
                        </a:rPr>
                        <a:t>AGRIEXPO LIGURIA: le Riviere</a:t>
                      </a: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tabLst/>
                      </a:pPr>
                      <a:r>
                        <a:rPr lang="it-IT" sz="800" b="0" i="0" u="none" strike="noStrike" dirty="0">
                          <a:solidFill>
                            <a:srgbClr val="000000"/>
                          </a:solidFill>
                          <a:effectLst/>
                          <a:latin typeface="Calibri"/>
                        </a:rPr>
                        <a:t>Polo olivicolo (Olio extravergine d'oliva DOP, oliva taggiasca)</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Polo orto-</a:t>
                      </a:r>
                      <a:r>
                        <a:rPr lang="it-IT" sz="800" b="0" i="0" u="none" strike="noStrike" dirty="0" err="1">
                          <a:solidFill>
                            <a:srgbClr val="000000"/>
                          </a:solidFill>
                          <a:effectLst/>
                          <a:latin typeface="Calibri"/>
                        </a:rPr>
                        <a:t>floro</a:t>
                      </a:r>
                      <a:r>
                        <a:rPr lang="it-IT" sz="800" b="0" i="0" u="none" strike="noStrike" dirty="0">
                          <a:solidFill>
                            <a:srgbClr val="000000"/>
                          </a:solidFill>
                          <a:effectLst/>
                          <a:latin typeface="Calibri"/>
                        </a:rPr>
                        <a:t>-vivaistico (piante aromatiche e fiori, </a:t>
                      </a:r>
                      <a:r>
                        <a:rPr lang="it-IT" sz="800" b="0" i="0" u="none" strike="noStrike" dirty="0" err="1">
                          <a:solidFill>
                            <a:srgbClr val="000000"/>
                          </a:solidFill>
                          <a:effectLst/>
                          <a:latin typeface="Calibri"/>
                        </a:rPr>
                        <a:t>ortocoltura</a:t>
                      </a:r>
                      <a:r>
                        <a:rPr lang="it-IT" sz="800" b="0" i="0" u="none" strike="noStrike" dirty="0">
                          <a:solidFill>
                            <a:srgbClr val="000000"/>
                          </a:solidFill>
                          <a:effectLst/>
                          <a:latin typeface="Calibri"/>
                        </a:rPr>
                        <a:t>, </a:t>
                      </a:r>
                      <a:endParaRPr lang="it-IT" sz="800" b="0" i="0" u="none" strike="noStrike" dirty="0" smtClean="0">
                        <a:solidFill>
                          <a:srgbClr val="000000"/>
                        </a:solidFill>
                        <a:effectLst/>
                        <a:latin typeface="Calibri"/>
                      </a:endParaRPr>
                    </a:p>
                    <a:p>
                      <a:pPr algn="ctr" fontAlgn="ctr">
                        <a:tabLst/>
                      </a:pPr>
                      <a:r>
                        <a:rPr lang="it-IT" sz="800" b="0" i="0" u="none" strike="noStrike" dirty="0" smtClean="0">
                          <a:solidFill>
                            <a:srgbClr val="000000"/>
                          </a:solidFill>
                          <a:effectLst/>
                          <a:latin typeface="Calibri"/>
                        </a:rPr>
                        <a:t>basilico </a:t>
                      </a:r>
                      <a:r>
                        <a:rPr lang="it-IT" sz="800" b="0" i="0" u="none" strike="noStrike" dirty="0">
                          <a:solidFill>
                            <a:srgbClr val="000000"/>
                          </a:solidFill>
                          <a:effectLst/>
                          <a:latin typeface="Calibri"/>
                        </a:rPr>
                        <a:t>e pesto)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Polo ittico-vitivinicolo (acciughe, </a:t>
                      </a:r>
                      <a:r>
                        <a:rPr lang="it-IT" sz="800" b="0" i="0" u="none" strike="noStrike" dirty="0" err="1">
                          <a:solidFill>
                            <a:srgbClr val="000000"/>
                          </a:solidFill>
                          <a:effectLst/>
                          <a:latin typeface="Calibri"/>
                        </a:rPr>
                        <a:t>tonnidi</a:t>
                      </a:r>
                      <a:r>
                        <a:rPr lang="it-IT" sz="800" b="0" i="0" u="none" strike="noStrike" dirty="0">
                          <a:solidFill>
                            <a:srgbClr val="000000"/>
                          </a:solidFill>
                          <a:effectLst/>
                          <a:latin typeface="Calibri"/>
                        </a:rPr>
                        <a:t>, gamberi di mare, mitili e ostriche, acquacoltura, vini DOP)</a:t>
                      </a: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none" strike="noStrike" dirty="0">
                          <a:solidFill>
                            <a:srgbClr val="000000"/>
                          </a:solidFill>
                          <a:effectLst/>
                          <a:latin typeface="Calibri"/>
                        </a:rPr>
                        <a:t>Imperia, Sanremo (IM)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La Spezia, Lerici, Monterosso al Mare, Portovenere, Riomaggiore-Manarola, Vernazza-Cornigliano (SP)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Albenga, Finale Ligure (SV)</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t"/>
                      <a:r>
                        <a:rPr lang="it-IT" sz="800" b="0" i="0" u="sng" strike="noStrike" dirty="0">
                          <a:solidFill>
                            <a:srgbClr val="000000"/>
                          </a:solidFill>
                          <a:effectLst/>
                          <a:latin typeface="Calibri"/>
                        </a:rPr>
                        <a:t>Sito UNESCO sede di </a:t>
                      </a:r>
                      <a:r>
                        <a:rPr lang="it-IT" sz="800" b="0" i="0" u="sng" strike="noStrike" dirty="0" smtClean="0">
                          <a:solidFill>
                            <a:srgbClr val="000000"/>
                          </a:solidFill>
                          <a:effectLst/>
                          <a:latin typeface="Calibri"/>
                        </a:rPr>
                        <a:t>evento</a:t>
                      </a:r>
                      <a:br>
                        <a:rPr lang="it-IT" sz="800" b="0" i="0" u="sng" strike="noStrike" dirty="0" smtClean="0">
                          <a:solidFill>
                            <a:srgbClr val="000000"/>
                          </a:solidFill>
                          <a:effectLst/>
                          <a:latin typeface="Calibri"/>
                        </a:rPr>
                      </a:br>
                      <a:r>
                        <a:rPr lang="it-IT" sz="800" b="0" i="0" u="none" strike="noStrike" dirty="0" smtClean="0">
                          <a:solidFill>
                            <a:srgbClr val="000000"/>
                          </a:solidFill>
                          <a:effectLst/>
                          <a:latin typeface="Calibri"/>
                        </a:rPr>
                        <a:t>Centro </a:t>
                      </a:r>
                      <a:r>
                        <a:rPr lang="it-IT" sz="800" b="0" i="0" u="none" strike="noStrike" dirty="0">
                          <a:solidFill>
                            <a:srgbClr val="000000"/>
                          </a:solidFill>
                          <a:effectLst/>
                          <a:latin typeface="Calibri"/>
                        </a:rPr>
                        <a:t>storico di Portovenere (festival) -  sito UNESCO Portovenere, Cinque Terre e Isole (</a:t>
                      </a:r>
                      <a:r>
                        <a:rPr lang="it-IT" sz="800" b="0" i="0" u="none" strike="noStrike" dirty="0" err="1">
                          <a:solidFill>
                            <a:srgbClr val="000000"/>
                          </a:solidFill>
                          <a:effectLst/>
                          <a:latin typeface="Calibri"/>
                        </a:rPr>
                        <a:t>Palmaria</a:t>
                      </a:r>
                      <a:r>
                        <a:rPr lang="it-IT" sz="800" b="0" i="0" u="none" strike="noStrike" dirty="0">
                          <a:solidFill>
                            <a:srgbClr val="000000"/>
                          </a:solidFill>
                          <a:effectLst/>
                          <a:latin typeface="Calibri"/>
                        </a:rPr>
                        <a:t>, Tino e </a:t>
                      </a:r>
                      <a:r>
                        <a:rPr lang="it-IT" sz="800" b="0" i="0" u="none" strike="noStrike" dirty="0" err="1">
                          <a:solidFill>
                            <a:srgbClr val="000000"/>
                          </a:solidFill>
                          <a:effectLst/>
                          <a:latin typeface="Calibri"/>
                        </a:rPr>
                        <a:t>Tinetto</a:t>
                      </a:r>
                      <a:r>
                        <a:rPr lang="it-IT" sz="800" b="0" i="0" u="none" strike="noStrike" dirty="0">
                          <a:solidFill>
                            <a:srgbClr val="000000"/>
                          </a:solidFill>
                          <a:effectLst/>
                          <a:latin typeface="Calibri"/>
                        </a:rPr>
                        <a:t>)</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straordinarie</a:t>
                      </a:r>
                      <a:br>
                        <a:rPr lang="it-IT" sz="800" b="0" i="0" u="sng" strike="noStrike" dirty="0">
                          <a:solidFill>
                            <a:srgbClr val="000000"/>
                          </a:solidFill>
                          <a:effectLst/>
                          <a:latin typeface="Calibri"/>
                        </a:rPr>
                      </a:br>
                      <a:r>
                        <a:rPr lang="it-IT" sz="800" b="0" i="0" u="none" strike="noStrike" dirty="0">
                          <a:solidFill>
                            <a:srgbClr val="000000"/>
                          </a:solidFill>
                          <a:effectLst/>
                          <a:latin typeface="Calibri"/>
                        </a:rPr>
                        <a:t>Imperia: Archivio di </a:t>
                      </a:r>
                      <a:r>
                        <a:rPr lang="it-IT" sz="800" b="0" i="0" u="none" strike="noStrike" dirty="0" smtClean="0">
                          <a:solidFill>
                            <a:srgbClr val="000000"/>
                          </a:solidFill>
                          <a:effectLst/>
                          <a:latin typeface="Calibri"/>
                        </a:rPr>
                        <a:t>Stato</a:t>
                      </a:r>
                      <a:r>
                        <a:rPr lang="it-IT" sz="800" b="0" i="0" u="none" strike="noStrike" baseline="0" dirty="0" smtClean="0">
                          <a:solidFill>
                            <a:srgbClr val="000000"/>
                          </a:solidFill>
                          <a:effectLst/>
                          <a:latin typeface="Calibri"/>
                        </a:rPr>
                        <a:t> -  </a:t>
                      </a:r>
                      <a:r>
                        <a:rPr lang="it-IT" sz="800" b="0" i="0" u="none" strike="noStrike" dirty="0" smtClean="0">
                          <a:solidFill>
                            <a:srgbClr val="000000"/>
                          </a:solidFill>
                          <a:effectLst/>
                          <a:latin typeface="Calibri"/>
                        </a:rPr>
                        <a:t>Sanremo </a:t>
                      </a:r>
                      <a:r>
                        <a:rPr lang="it-IT" sz="800" b="0" i="0" u="none" strike="noStrike" dirty="0">
                          <a:solidFill>
                            <a:srgbClr val="000000"/>
                          </a:solidFill>
                          <a:effectLst/>
                          <a:latin typeface="Calibri"/>
                        </a:rPr>
                        <a:t>(IM): Sezione Archivio di Stato - Villa Romana - Villa Romana di </a:t>
                      </a:r>
                      <a:r>
                        <a:rPr lang="it-IT" sz="800" b="0" i="0" u="none" strike="noStrike" dirty="0" smtClean="0">
                          <a:solidFill>
                            <a:srgbClr val="000000"/>
                          </a:solidFill>
                          <a:effectLst/>
                          <a:latin typeface="Calibri"/>
                        </a:rPr>
                        <a:t>Bussana  -</a:t>
                      </a:r>
                      <a:r>
                        <a:rPr lang="it-IT" sz="800" b="0" i="0" u="none" strike="noStrike" baseline="0" dirty="0" smtClean="0">
                          <a:solidFill>
                            <a:srgbClr val="000000"/>
                          </a:solidFill>
                          <a:effectLst/>
                          <a:latin typeface="Calibri"/>
                        </a:rPr>
                        <a:t> </a:t>
                      </a:r>
                      <a:r>
                        <a:rPr lang="it-IT" sz="800" b="0" i="0" u="none" strike="noStrike" dirty="0" smtClean="0">
                          <a:solidFill>
                            <a:srgbClr val="000000"/>
                          </a:solidFill>
                          <a:effectLst/>
                          <a:latin typeface="Calibri"/>
                        </a:rPr>
                        <a:t>La </a:t>
                      </a:r>
                      <a:r>
                        <a:rPr lang="it-IT" sz="800" b="0" i="0" u="none" strike="noStrike" dirty="0">
                          <a:solidFill>
                            <a:srgbClr val="000000"/>
                          </a:solidFill>
                          <a:effectLst/>
                          <a:latin typeface="Calibri"/>
                        </a:rPr>
                        <a:t>Spezia: Archivio di </a:t>
                      </a:r>
                      <a:r>
                        <a:rPr lang="it-IT" sz="800" b="0" i="0" u="none" strike="noStrike" dirty="0" smtClean="0">
                          <a:solidFill>
                            <a:srgbClr val="000000"/>
                          </a:solidFill>
                          <a:effectLst/>
                          <a:latin typeface="Calibri"/>
                        </a:rPr>
                        <a:t>Stato - Sarzana </a:t>
                      </a:r>
                      <a:r>
                        <a:rPr lang="it-IT" sz="800" b="0" i="0" u="none" strike="noStrike" dirty="0">
                          <a:solidFill>
                            <a:srgbClr val="000000"/>
                          </a:solidFill>
                          <a:effectLst/>
                          <a:latin typeface="Calibri"/>
                        </a:rPr>
                        <a:t>(SP): le Fortezze - la Cittadella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Albenga(SV): Basilica Paleocristiana di San Vittore - Museo Diocesano di Arte Sacra - Monumenti funerari della via Julia Augusta tra </a:t>
                      </a:r>
                      <a:r>
                        <a:rPr lang="it-IT" sz="800" b="0" i="0" u="none" strike="noStrike" dirty="0" err="1">
                          <a:solidFill>
                            <a:srgbClr val="000000"/>
                          </a:solidFill>
                          <a:effectLst/>
                          <a:latin typeface="Calibri"/>
                        </a:rPr>
                        <a:t>Albena</a:t>
                      </a:r>
                      <a:r>
                        <a:rPr lang="it-IT" sz="800" b="0" i="0" u="none" strike="noStrike" dirty="0">
                          <a:solidFill>
                            <a:srgbClr val="000000"/>
                          </a:solidFill>
                          <a:effectLst/>
                          <a:latin typeface="Calibri"/>
                        </a:rPr>
                        <a:t> e Alassio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Finale Ligure (SV): Forte di San Giovanni - Area Archeologica della Pieve di Finalmarina - </a:t>
                      </a:r>
                      <a:r>
                        <a:rPr lang="it-IT" sz="800" b="0" i="0" u="none" strike="noStrike" dirty="0" err="1">
                          <a:solidFill>
                            <a:srgbClr val="000000"/>
                          </a:solidFill>
                          <a:effectLst/>
                          <a:latin typeface="Calibri"/>
                        </a:rPr>
                        <a:t>Castrum</a:t>
                      </a:r>
                      <a:r>
                        <a:rPr lang="it-IT" sz="800" b="0" i="0" u="none" strike="noStrike" dirty="0">
                          <a:solidFill>
                            <a:srgbClr val="000000"/>
                          </a:solidFill>
                          <a:effectLst/>
                          <a:latin typeface="Calibri"/>
                        </a:rPr>
                        <a:t> tardoantico  Altomedievale - </a:t>
                      </a:r>
                      <a:r>
                        <a:rPr lang="it-IT" sz="800" b="0" i="0" u="none" strike="noStrike" dirty="0" err="1">
                          <a:solidFill>
                            <a:srgbClr val="000000"/>
                          </a:solidFill>
                          <a:effectLst/>
                          <a:latin typeface="Calibri"/>
                        </a:rPr>
                        <a:t>Castrum</a:t>
                      </a:r>
                      <a:r>
                        <a:rPr lang="it-IT" sz="800" b="0" i="0" u="none" strike="noStrike" dirty="0">
                          <a:solidFill>
                            <a:srgbClr val="000000"/>
                          </a:solidFill>
                          <a:effectLst/>
                          <a:latin typeface="Calibri"/>
                        </a:rPr>
                        <a:t> tardoantico di S. Antonio -  Caverna  delle Manie - Caverna delle Arene Candide - Ponti Romani della Val Ponci </a:t>
                      </a:r>
                      <a:r>
                        <a:rPr lang="it-IT" sz="800" b="0" i="0" u="none" strike="noStrike" dirty="0" smtClean="0">
                          <a:solidFill>
                            <a:srgbClr val="000000"/>
                          </a:solidFill>
                          <a:effectLst/>
                          <a:latin typeface="Calibri"/>
                        </a:rPr>
                        <a:t>- Lerici </a:t>
                      </a:r>
                      <a:r>
                        <a:rPr lang="it-IT" sz="800" b="0" i="0" u="none" strike="noStrike" dirty="0">
                          <a:solidFill>
                            <a:srgbClr val="000000"/>
                          </a:solidFill>
                          <a:effectLst/>
                          <a:latin typeface="Calibri"/>
                        </a:rPr>
                        <a:t>(SP): Castello di San </a:t>
                      </a:r>
                      <a:r>
                        <a:rPr lang="it-IT" sz="800" b="0" i="0" u="none" strike="noStrike" dirty="0" smtClean="0">
                          <a:solidFill>
                            <a:srgbClr val="000000"/>
                          </a:solidFill>
                          <a:effectLst/>
                          <a:latin typeface="Calibri"/>
                        </a:rPr>
                        <a:t>Terenzo</a:t>
                      </a:r>
                      <a:endParaRPr lang="it-IT" sz="800" b="0" i="0" u="none" strike="noStrike" dirty="0">
                        <a:solidFill>
                          <a:srgbClr val="000000"/>
                        </a:solidFill>
                        <a:effectLst/>
                        <a:latin typeface="Calibri"/>
                      </a:endParaRPr>
                    </a:p>
                  </a:txBody>
                  <a:tcPr marL="3233" marR="3233" marT="32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595385">
                <a:tc rowSpan="2">
                  <a:txBody>
                    <a:bodyPr/>
                    <a:lstStyle/>
                    <a:p>
                      <a:pPr algn="ctr" fontAlgn="ctr"/>
                      <a:r>
                        <a:rPr lang="it-IT" sz="800" b="1" i="0" u="none" strike="noStrike" dirty="0">
                          <a:solidFill>
                            <a:srgbClr val="000000"/>
                          </a:solidFill>
                          <a:effectLst/>
                          <a:latin typeface="Calibri"/>
                        </a:rPr>
                        <a:t>Lombardia</a:t>
                      </a: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it-IT" sz="800" b="0" i="0" u="none" strike="noStrike" dirty="0" smtClean="0">
                          <a:solidFill>
                            <a:srgbClr val="000000"/>
                          </a:solidFill>
                          <a:effectLst/>
                          <a:latin typeface="+mn-lt"/>
                        </a:rPr>
                        <a:t>Lombardia per Expo 2015 - </a:t>
                      </a:r>
                      <a:r>
                        <a:rPr lang="it-IT" sz="800" b="0" i="0" u="none" strike="noStrike" dirty="0" smtClean="0">
                          <a:solidFill>
                            <a:srgbClr val="000000"/>
                          </a:solidFill>
                          <a:effectLst/>
                          <a:latin typeface="Calibri"/>
                        </a:rPr>
                        <a:t>Franciacorta Wine  Experience</a:t>
                      </a:r>
                      <a:r>
                        <a:rPr lang="it-IT" sz="800" b="0" i="0" u="none" strike="noStrike" baseline="0" dirty="0" smtClean="0">
                          <a:solidFill>
                            <a:srgbClr val="000000"/>
                          </a:solidFill>
                          <a:effectLst/>
                          <a:latin typeface="Calibri"/>
                        </a:rPr>
                        <a:t> tra eccellenza, coltura e cultura</a:t>
                      </a:r>
                      <a:endParaRPr lang="it-IT" sz="800" b="0" i="0" u="none" strike="noStrike" dirty="0">
                        <a:solidFill>
                          <a:srgbClr val="000000"/>
                        </a:solidFill>
                        <a:effectLst/>
                        <a:latin typeface="Calibri"/>
                      </a:endParaRP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it-IT" sz="800" b="0" i="0" u="none" strike="noStrike" dirty="0">
                          <a:solidFill>
                            <a:srgbClr val="000000"/>
                          </a:solidFill>
                          <a:effectLst/>
                          <a:latin typeface="Calibri"/>
                        </a:rPr>
                        <a:t>Vino spumante Franciacorta DOCG</a:t>
                      </a: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it-IT" sz="800" b="0" i="0" u="none" strike="noStrike" dirty="0">
                          <a:solidFill>
                            <a:srgbClr val="000000"/>
                          </a:solidFill>
                          <a:effectLst/>
                          <a:latin typeface="Calibri"/>
                        </a:rPr>
                        <a:t>Adro, Capriolo, Cazzago San Martino, </a:t>
                      </a:r>
                      <a:r>
                        <a:rPr lang="it-IT" sz="800" b="0" i="0" u="none" strike="noStrike" dirty="0" err="1">
                          <a:solidFill>
                            <a:srgbClr val="000000"/>
                          </a:solidFill>
                          <a:effectLst/>
                          <a:latin typeface="Calibri"/>
                        </a:rPr>
                        <a:t>Cellattica</a:t>
                      </a:r>
                      <a:r>
                        <a:rPr lang="it-IT" sz="800" b="0" i="0" u="none" strike="noStrike" dirty="0">
                          <a:solidFill>
                            <a:srgbClr val="000000"/>
                          </a:solidFill>
                          <a:effectLst/>
                          <a:latin typeface="Calibri"/>
                        </a:rPr>
                        <a:t>, Coccaglio, Cologne, Corte Franca, Erbusco, Gussago, Iseo, Monticelli Brusati-Brusati, Ome, Paderno Franciacorta, Paratico, Passirano, Provaglio d’Iseo, Rodengo Saiano, Rovato (BS</a:t>
                      </a:r>
                      <a:r>
                        <a:rPr lang="it-IT" sz="800" b="0" i="0" u="none" strike="noStrike" dirty="0" smtClean="0">
                          <a:solidFill>
                            <a:srgbClr val="000000"/>
                          </a:solidFill>
                          <a:effectLst/>
                          <a:latin typeface="Calibri"/>
                        </a:rPr>
                        <a:t>)</a:t>
                      </a:r>
                      <a:endParaRPr lang="it-IT" sz="800" b="0" i="0" u="none" strike="noStrike" dirty="0">
                        <a:solidFill>
                          <a:srgbClr val="000000"/>
                        </a:solidFill>
                        <a:effectLst/>
                        <a:latin typeface="Calibri"/>
                      </a:endParaRPr>
                    </a:p>
                  </a:txBody>
                  <a:tcPr marL="3233" marR="3233" marT="32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pPr algn="l" fontAlgn="ctr"/>
                      <a:r>
                        <a:rPr lang="it-IT" sz="800" b="0" i="0" u="sng" strike="noStrike" dirty="0">
                          <a:solidFill>
                            <a:srgbClr val="000000"/>
                          </a:solidFill>
                          <a:effectLst/>
                          <a:latin typeface="Calibri"/>
                        </a:rPr>
                        <a:t>Sito UNESCO  sede di evento</a:t>
                      </a:r>
                      <a:br>
                        <a:rPr lang="it-IT" sz="800" b="0" i="0" u="sng" strike="noStrike" dirty="0">
                          <a:solidFill>
                            <a:srgbClr val="000000"/>
                          </a:solidFill>
                          <a:effectLst/>
                          <a:latin typeface="Calibri"/>
                        </a:rPr>
                      </a:br>
                      <a:r>
                        <a:rPr lang="it-IT" sz="800" b="0" i="0" u="none" strike="noStrike" dirty="0">
                          <a:solidFill>
                            <a:srgbClr val="000000"/>
                          </a:solidFill>
                          <a:effectLst/>
                          <a:latin typeface="Calibri"/>
                        </a:rPr>
                        <a:t>Centro storico di Mantova (teatro) - sito UNESCO Mantova e Sabbioneta </a:t>
                      </a:r>
                      <a:endParaRPr lang="it-IT" sz="800" b="0" i="0" u="none" strike="noStrike" dirty="0" smtClean="0">
                        <a:solidFill>
                          <a:srgbClr val="000000"/>
                        </a:solidFill>
                        <a:effectLst/>
                        <a:latin typeface="Calibri"/>
                      </a:endParaRPr>
                    </a:p>
                    <a:p>
                      <a:pPr algn="l" fontAlgn="ctr"/>
                      <a:r>
                        <a:rPr lang="it-IT" sz="800" b="0" i="0" u="sng" strike="noStrike" dirty="0" smtClean="0">
                          <a:solidFill>
                            <a:srgbClr val="000000"/>
                          </a:solidFill>
                          <a:effectLst/>
                          <a:latin typeface="+mn-lt"/>
                        </a:rPr>
                        <a:t>Altri siti UNESCO interessati dall’iniziativa</a:t>
                      </a:r>
                    </a:p>
                    <a:p>
                      <a:pPr algn="l" fontAlgn="ctr"/>
                      <a:r>
                        <a:rPr lang="it-IT" sz="800" b="0" i="0" u="none" strike="noStrike" dirty="0" smtClean="0">
                          <a:solidFill>
                            <a:srgbClr val="000000"/>
                          </a:solidFill>
                          <a:effectLst/>
                          <a:latin typeface="+mn-lt"/>
                        </a:rPr>
                        <a:t>I Longobardi in Italia</a:t>
                      </a:r>
                      <a:r>
                        <a:rPr lang="it-IT" sz="800" b="0" i="0" u="none" strike="noStrike" baseline="0" dirty="0" smtClean="0">
                          <a:solidFill>
                            <a:srgbClr val="000000"/>
                          </a:solidFill>
                          <a:effectLst/>
                          <a:latin typeface="+mn-lt"/>
                        </a:rPr>
                        <a:t> . I luoghi del potere - Brescia</a:t>
                      </a:r>
                      <a:r>
                        <a:rPr lang="it-IT" sz="800" b="0" i="0" u="none" strike="noStrike" dirty="0" smtClean="0">
                          <a:solidFill>
                            <a:srgbClr val="000000"/>
                          </a:solidFill>
                          <a:effectLst/>
                          <a:latin typeface="+mn-lt"/>
                        </a:rPr>
                        <a:t>. </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straordinarie</a:t>
                      </a:r>
                      <a:br>
                        <a:rPr lang="it-IT" sz="800" b="0" i="0" u="sng" strike="noStrike" dirty="0">
                          <a:solidFill>
                            <a:srgbClr val="000000"/>
                          </a:solidFill>
                          <a:effectLst/>
                          <a:latin typeface="Calibri"/>
                        </a:rPr>
                      </a:br>
                      <a:r>
                        <a:rPr lang="it-IT" sz="800" b="0" i="0" u="none" strike="noStrike" dirty="0">
                          <a:solidFill>
                            <a:srgbClr val="000000"/>
                          </a:solidFill>
                          <a:effectLst/>
                          <a:latin typeface="Calibri"/>
                        </a:rPr>
                        <a:t>Desenzano (BS): Villa Romana ed </a:t>
                      </a:r>
                      <a:r>
                        <a:rPr lang="it-IT" sz="800" b="0" i="0" u="none" strike="noStrike" dirty="0" err="1">
                          <a:solidFill>
                            <a:srgbClr val="000000"/>
                          </a:solidFill>
                          <a:effectLst/>
                          <a:latin typeface="Calibri"/>
                        </a:rPr>
                        <a:t>Antiquarium</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Sirmione (BS): Rocca scaligera - Grotte di Catullo e Museo Archeologico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Toscolano Maderno (BS): Villa Romana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Monza (MI): Museo di Palazzo </a:t>
                      </a:r>
                      <a:r>
                        <a:rPr lang="it-IT" sz="800" b="0" i="0" u="none" strike="noStrike" dirty="0" smtClean="0">
                          <a:solidFill>
                            <a:srgbClr val="000000"/>
                          </a:solidFill>
                          <a:effectLst/>
                          <a:latin typeface="Calibri"/>
                        </a:rPr>
                        <a:t>Reale</a:t>
                      </a:r>
                      <a:endParaRPr lang="it-IT" sz="800" b="0" i="0" u="none" strike="noStrike" dirty="0">
                        <a:solidFill>
                          <a:srgbClr val="000000"/>
                        </a:solidFill>
                        <a:effectLst/>
                        <a:latin typeface="Calibri"/>
                      </a:endParaRP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098091">
                <a:tc vMerge="1">
                  <a:txBody>
                    <a:bodyPr/>
                    <a:lstStyle/>
                    <a:p>
                      <a:endParaRPr lang="it-IT"/>
                    </a:p>
                  </a:txBody>
                  <a:tcPr/>
                </a:tc>
                <a:tc>
                  <a:txBody>
                    <a:bodyPr/>
                    <a:lstStyle/>
                    <a:p>
                      <a:pPr algn="l" fontAlgn="ctr"/>
                      <a:r>
                        <a:rPr lang="it-IT" sz="800" b="0" i="0" u="none" strike="noStrike" kern="1200" dirty="0" smtClean="0">
                          <a:solidFill>
                            <a:srgbClr val="000000"/>
                          </a:solidFill>
                          <a:effectLst/>
                          <a:latin typeface="+mn-lt"/>
                          <a:ea typeface="+mn-ea"/>
                          <a:cs typeface="+mn-cs"/>
                        </a:rPr>
                        <a:t>Lombardia per Expo 2015 – I sistemi della Villa Reale - Parco di Monza e del Monastero di Astino - Orto botanico di Bergamo: promozione e valorizzazione degli itinerari turistici, culturali, ambientali e paesaggistici dei Parchi Regionali Valle Lambro e Colli di Bergamo."</a:t>
                      </a:r>
                      <a:endParaRPr lang="it-IT" sz="800" b="0" i="0" u="none" strike="noStrike" kern="1200" dirty="0">
                        <a:solidFill>
                          <a:srgbClr val="000000"/>
                        </a:solidFill>
                        <a:effectLst/>
                        <a:latin typeface="+mn-lt"/>
                        <a:ea typeface="+mn-ea"/>
                        <a:cs typeface="+mn-cs"/>
                      </a:endParaRP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it-IT" sz="800" b="0" i="0" u="none" strike="noStrike" dirty="0">
                          <a:solidFill>
                            <a:srgbClr val="000000"/>
                          </a:solidFill>
                          <a:effectLst/>
                          <a:latin typeface="Calibri"/>
                        </a:rPr>
                        <a:t>Olio extravergine di oliva DOP (Laghi lombardi)</a:t>
                      </a:r>
                      <a:br>
                        <a:rPr lang="it-IT" sz="800" b="0" i="0" u="none" strike="noStrike" dirty="0">
                          <a:solidFill>
                            <a:srgbClr val="000000"/>
                          </a:solidFill>
                          <a:effectLst/>
                          <a:latin typeface="Calibri"/>
                        </a:rPr>
                      </a:br>
                      <a:r>
                        <a:rPr lang="it-IT" sz="800" b="0" i="0" u="none" strike="noStrike" dirty="0" smtClean="0">
                          <a:solidFill>
                            <a:srgbClr val="000000"/>
                          </a:solidFill>
                          <a:effectLst/>
                          <a:latin typeface="Calibri"/>
                        </a:rPr>
                        <a:t>Mostarda</a:t>
                      </a:r>
                    </a:p>
                    <a:p>
                      <a:pPr algn="ctr" fontAlgn="ctr"/>
                      <a:r>
                        <a:rPr lang="it-IT" sz="800" b="0" i="0" u="none" strike="noStrike" dirty="0" smtClean="0">
                          <a:solidFill>
                            <a:srgbClr val="000000"/>
                          </a:solidFill>
                          <a:effectLst/>
                          <a:latin typeface="Calibri"/>
                        </a:rPr>
                        <a:t>Latte di collina e di montagna</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3233" marR="3233" marT="32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it-IT" sz="800" b="0" i="0" u="none" strike="noStrike" kern="1200" dirty="0">
                          <a:solidFill>
                            <a:schemeClr val="tx1"/>
                          </a:solidFill>
                          <a:effectLst/>
                          <a:latin typeface="Calibri"/>
                          <a:ea typeface="+mn-ea"/>
                          <a:cs typeface="+mn-cs"/>
                        </a:rPr>
                        <a:t>Alserio</a:t>
                      </a:r>
                      <a:r>
                        <a:rPr lang="it-IT" sz="800" b="0" i="0" u="none" strike="noStrike" dirty="0">
                          <a:solidFill>
                            <a:schemeClr val="tx1"/>
                          </a:solidFill>
                          <a:effectLst/>
                          <a:latin typeface="Calibri"/>
                        </a:rPr>
                        <a:t>, </a:t>
                      </a:r>
                      <a:r>
                        <a:rPr lang="it-IT" sz="800" b="0" i="0" u="none" strike="noStrike" dirty="0" smtClean="0">
                          <a:solidFill>
                            <a:schemeClr val="tx1"/>
                          </a:solidFill>
                          <a:effectLst/>
                          <a:latin typeface="Calibri"/>
                        </a:rPr>
                        <a:t>Bergamo, I</a:t>
                      </a:r>
                      <a:r>
                        <a:rPr lang="it-IT" sz="800" b="0" i="0" u="none" strike="noStrike" kern="1200" dirty="0" smtClean="0">
                          <a:solidFill>
                            <a:schemeClr val="tx1"/>
                          </a:solidFill>
                          <a:effectLst/>
                          <a:latin typeface="Calibri"/>
                          <a:ea typeface="+mn-ea"/>
                          <a:cs typeface="+mn-cs"/>
                        </a:rPr>
                        <a:t>nverig</a:t>
                      </a:r>
                      <a:r>
                        <a:rPr lang="it-IT" sz="800" b="0" i="0" u="none" strike="noStrike" dirty="0" smtClean="0">
                          <a:solidFill>
                            <a:schemeClr val="tx1"/>
                          </a:solidFill>
                          <a:effectLst/>
                          <a:latin typeface="Calibri"/>
                        </a:rPr>
                        <a:t>o</a:t>
                      </a:r>
                      <a:r>
                        <a:rPr lang="it-IT" sz="800" b="0" i="0" u="none" strike="noStrike" dirty="0">
                          <a:solidFill>
                            <a:schemeClr val="tx1"/>
                          </a:solidFill>
                          <a:effectLst/>
                          <a:latin typeface="Calibri"/>
                        </a:rPr>
                        <a:t>, Merone, </a:t>
                      </a:r>
                      <a:r>
                        <a:rPr lang="it-IT" sz="800" b="0" i="0" u="none" strike="noStrike" kern="1200" dirty="0">
                          <a:solidFill>
                            <a:schemeClr val="tx1"/>
                          </a:solidFill>
                          <a:effectLst/>
                          <a:latin typeface="Calibri"/>
                          <a:ea typeface="+mn-ea"/>
                          <a:cs typeface="+mn-cs"/>
                        </a:rPr>
                        <a:t>Monguzzo (CO)</a:t>
                      </a:r>
                      <a:br>
                        <a:rPr lang="it-IT" sz="800" b="0" i="0" u="none" strike="noStrike" kern="1200" dirty="0">
                          <a:solidFill>
                            <a:schemeClr val="tx1"/>
                          </a:solidFill>
                          <a:effectLst/>
                          <a:latin typeface="Calibri"/>
                          <a:ea typeface="+mn-ea"/>
                          <a:cs typeface="+mn-cs"/>
                        </a:rPr>
                      </a:br>
                      <a:r>
                        <a:rPr lang="it-IT" sz="800" b="0" i="0" u="none" strike="noStrike" kern="1200" dirty="0">
                          <a:solidFill>
                            <a:schemeClr val="tx1"/>
                          </a:solidFill>
                          <a:effectLst/>
                          <a:latin typeface="Calibri"/>
                          <a:ea typeface="+mn-ea"/>
                          <a:cs typeface="+mn-cs"/>
                        </a:rPr>
                        <a:t>Costa Masnaga, Nibionno (LC)</a:t>
                      </a:r>
                      <a:br>
                        <a:rPr lang="it-IT" sz="800" b="0" i="0" u="none" strike="noStrike" kern="1200" dirty="0">
                          <a:solidFill>
                            <a:schemeClr val="tx1"/>
                          </a:solidFill>
                          <a:effectLst/>
                          <a:latin typeface="Calibri"/>
                          <a:ea typeface="+mn-ea"/>
                          <a:cs typeface="+mn-cs"/>
                        </a:rPr>
                      </a:br>
                      <a:r>
                        <a:rPr lang="it-IT" sz="800" b="0" i="0" u="none" strike="noStrike" kern="1200" dirty="0">
                          <a:solidFill>
                            <a:schemeClr val="tx1"/>
                          </a:solidFill>
                          <a:effectLst/>
                          <a:latin typeface="Calibri"/>
                          <a:ea typeface="+mn-ea"/>
                          <a:cs typeface="+mn-cs"/>
                        </a:rPr>
                        <a:t>Albiate</a:t>
                      </a:r>
                      <a:r>
                        <a:rPr lang="it-IT" sz="800" b="0" i="0" u="none" strike="noStrike" dirty="0">
                          <a:solidFill>
                            <a:schemeClr val="tx1"/>
                          </a:solidFill>
                          <a:effectLst/>
                          <a:latin typeface="Calibri"/>
                        </a:rPr>
                        <a:t>, </a:t>
                      </a:r>
                      <a:r>
                        <a:rPr lang="it-IT" sz="800" b="0" i="0" u="none" strike="noStrike" kern="1200" dirty="0">
                          <a:solidFill>
                            <a:schemeClr val="tx1"/>
                          </a:solidFill>
                          <a:effectLst/>
                          <a:latin typeface="Calibri"/>
                          <a:ea typeface="+mn-ea"/>
                          <a:cs typeface="+mn-cs"/>
                        </a:rPr>
                        <a:t>Arcore</a:t>
                      </a:r>
                      <a:r>
                        <a:rPr lang="it-IT" sz="800" b="0" i="0" u="none" strike="noStrike" dirty="0">
                          <a:solidFill>
                            <a:schemeClr val="tx1"/>
                          </a:solidFill>
                          <a:effectLst/>
                          <a:latin typeface="Calibri"/>
                        </a:rPr>
                        <a:t>, </a:t>
                      </a:r>
                      <a:r>
                        <a:rPr lang="it-IT" sz="800" b="0" i="0" u="none" strike="noStrike" kern="1200" dirty="0">
                          <a:solidFill>
                            <a:schemeClr val="tx1"/>
                          </a:solidFill>
                          <a:effectLst/>
                          <a:latin typeface="Calibri"/>
                          <a:ea typeface="+mn-ea"/>
                          <a:cs typeface="+mn-cs"/>
                        </a:rPr>
                        <a:t>Biassono</a:t>
                      </a:r>
                      <a:r>
                        <a:rPr lang="it-IT" sz="800" b="0" i="0" u="none" strike="noStrike" dirty="0">
                          <a:solidFill>
                            <a:schemeClr val="tx1"/>
                          </a:solidFill>
                          <a:effectLst/>
                          <a:latin typeface="Calibri"/>
                        </a:rPr>
                        <a:t>, </a:t>
                      </a:r>
                      <a:r>
                        <a:rPr lang="it-IT" sz="800" b="0" i="0" u="none" strike="noStrike" kern="1200" dirty="0">
                          <a:solidFill>
                            <a:schemeClr val="tx1"/>
                          </a:solidFill>
                          <a:effectLst/>
                          <a:latin typeface="Calibri"/>
                          <a:ea typeface="+mn-ea"/>
                          <a:cs typeface="+mn-cs"/>
                        </a:rPr>
                        <a:t>Briosco, Carate Brianza</a:t>
                      </a:r>
                      <a:r>
                        <a:rPr lang="it-IT" sz="800" b="0" i="0" u="none" strike="noStrike" dirty="0">
                          <a:solidFill>
                            <a:schemeClr val="tx1"/>
                          </a:solidFill>
                          <a:effectLst/>
                          <a:latin typeface="Calibri"/>
                        </a:rPr>
                        <a:t>, </a:t>
                      </a:r>
                      <a:r>
                        <a:rPr lang="it-IT" sz="800" b="0" i="0" u="none" strike="noStrike" kern="1200" dirty="0">
                          <a:solidFill>
                            <a:schemeClr val="tx1"/>
                          </a:solidFill>
                          <a:effectLst/>
                          <a:latin typeface="Calibri"/>
                          <a:ea typeface="+mn-ea"/>
                          <a:cs typeface="+mn-cs"/>
                        </a:rPr>
                        <a:t>Giussano</a:t>
                      </a:r>
                      <a:r>
                        <a:rPr lang="it-IT" sz="800" b="0" i="0" u="none" strike="noStrike" dirty="0">
                          <a:solidFill>
                            <a:schemeClr val="tx1"/>
                          </a:solidFill>
                          <a:effectLst/>
                          <a:latin typeface="Calibri"/>
                        </a:rPr>
                        <a:t>, </a:t>
                      </a:r>
                      <a:r>
                        <a:rPr lang="it-IT" sz="800" b="0" i="0" u="none" strike="noStrike" kern="1200" dirty="0">
                          <a:solidFill>
                            <a:schemeClr val="tx1"/>
                          </a:solidFill>
                          <a:effectLst/>
                          <a:latin typeface="Calibri"/>
                          <a:ea typeface="+mn-ea"/>
                          <a:cs typeface="+mn-cs"/>
                        </a:rPr>
                        <a:t>Lesmo</a:t>
                      </a:r>
                      <a:r>
                        <a:rPr lang="it-IT" sz="800" b="0" i="0" u="none" strike="noStrike" dirty="0">
                          <a:solidFill>
                            <a:schemeClr val="tx1"/>
                          </a:solidFill>
                          <a:effectLst/>
                          <a:latin typeface="Calibri"/>
                        </a:rPr>
                        <a:t>, </a:t>
                      </a:r>
                      <a:r>
                        <a:rPr lang="it-IT" sz="800" b="0" i="0" u="none" strike="noStrike" kern="1200" dirty="0">
                          <a:solidFill>
                            <a:schemeClr val="tx1"/>
                          </a:solidFill>
                          <a:effectLst/>
                          <a:latin typeface="Calibri"/>
                          <a:ea typeface="+mn-ea"/>
                          <a:cs typeface="+mn-cs"/>
                        </a:rPr>
                        <a:t>Macherio</a:t>
                      </a:r>
                      <a:r>
                        <a:rPr lang="it-IT" sz="800" b="0" i="0" u="none" strike="noStrike" dirty="0">
                          <a:solidFill>
                            <a:schemeClr val="tx1"/>
                          </a:solidFill>
                          <a:effectLst/>
                          <a:latin typeface="Calibri"/>
                        </a:rPr>
                        <a:t>, </a:t>
                      </a:r>
                      <a:r>
                        <a:rPr lang="it-IT" sz="800" b="0" i="0" u="none" strike="noStrike" kern="1200" dirty="0">
                          <a:solidFill>
                            <a:schemeClr val="tx1"/>
                          </a:solidFill>
                          <a:effectLst/>
                          <a:latin typeface="Calibri"/>
                          <a:ea typeface="+mn-ea"/>
                          <a:cs typeface="+mn-cs"/>
                        </a:rPr>
                        <a:t>Monza</a:t>
                      </a:r>
                      <a:r>
                        <a:rPr lang="it-IT" sz="800" b="0" i="0" u="none" strike="noStrike" dirty="0">
                          <a:solidFill>
                            <a:schemeClr val="tx1"/>
                          </a:solidFill>
                          <a:effectLst/>
                          <a:latin typeface="Calibri"/>
                        </a:rPr>
                        <a:t>, </a:t>
                      </a:r>
                      <a:r>
                        <a:rPr lang="it-IT" sz="800" b="0" i="0" u="none" strike="noStrike" kern="1200" dirty="0">
                          <a:solidFill>
                            <a:schemeClr val="tx1"/>
                          </a:solidFill>
                          <a:effectLst/>
                          <a:latin typeface="Calibri"/>
                          <a:ea typeface="+mn-ea"/>
                          <a:cs typeface="+mn-cs"/>
                        </a:rPr>
                        <a:t>Sovico</a:t>
                      </a:r>
                      <a:r>
                        <a:rPr lang="it-IT" sz="800" b="0" i="0" u="none" strike="noStrike" dirty="0">
                          <a:solidFill>
                            <a:schemeClr val="tx1"/>
                          </a:solidFill>
                          <a:effectLst/>
                          <a:latin typeface="Calibri"/>
                        </a:rPr>
                        <a:t>, </a:t>
                      </a:r>
                      <a:r>
                        <a:rPr lang="it-IT" sz="800" b="0" i="0" u="none" strike="noStrike" kern="1200" dirty="0">
                          <a:solidFill>
                            <a:schemeClr val="tx1"/>
                          </a:solidFill>
                          <a:effectLst/>
                          <a:latin typeface="Calibri"/>
                          <a:ea typeface="+mn-ea"/>
                          <a:cs typeface="+mn-cs"/>
                        </a:rPr>
                        <a:t>Triuggio</a:t>
                      </a:r>
                      <a:r>
                        <a:rPr lang="it-IT" sz="800" b="0" i="0" u="none" strike="noStrike" dirty="0">
                          <a:solidFill>
                            <a:schemeClr val="tx1"/>
                          </a:solidFill>
                          <a:effectLst/>
                          <a:latin typeface="Calibri"/>
                        </a:rPr>
                        <a:t>, </a:t>
                      </a:r>
                      <a:r>
                        <a:rPr lang="it-IT" sz="800" b="0" i="0" u="none" strike="noStrike" kern="1200" dirty="0">
                          <a:solidFill>
                            <a:schemeClr val="tx1"/>
                          </a:solidFill>
                          <a:effectLst/>
                          <a:latin typeface="Calibri"/>
                          <a:ea typeface="+mn-ea"/>
                          <a:cs typeface="+mn-cs"/>
                        </a:rPr>
                        <a:t>Verano Brianza</a:t>
                      </a:r>
                      <a:r>
                        <a:rPr lang="it-IT" sz="800" b="0" i="0" u="none" strike="noStrike" dirty="0">
                          <a:solidFill>
                            <a:schemeClr val="tx1"/>
                          </a:solidFill>
                          <a:effectLst/>
                          <a:latin typeface="Calibri"/>
                        </a:rPr>
                        <a:t>, </a:t>
                      </a:r>
                      <a:r>
                        <a:rPr lang="it-IT" sz="800" b="0" i="0" u="none" strike="noStrike" kern="1200" dirty="0">
                          <a:solidFill>
                            <a:schemeClr val="tx1"/>
                          </a:solidFill>
                          <a:effectLst/>
                          <a:latin typeface="Calibri"/>
                          <a:ea typeface="+mn-ea"/>
                          <a:cs typeface="+mn-cs"/>
                        </a:rPr>
                        <a:t>Villasanta</a:t>
                      </a:r>
                      <a:r>
                        <a:rPr lang="it-IT" sz="800" b="0" i="0" u="none" strike="noStrike" dirty="0">
                          <a:solidFill>
                            <a:schemeClr val="tx1"/>
                          </a:solidFill>
                          <a:effectLst/>
                          <a:latin typeface="Calibri"/>
                        </a:rPr>
                        <a:t> (MB</a:t>
                      </a:r>
                      <a:r>
                        <a:rPr lang="it-IT" sz="800" b="0" i="0" u="none" strike="noStrike" dirty="0" smtClean="0">
                          <a:solidFill>
                            <a:schemeClr val="tx1"/>
                          </a:solidFill>
                          <a:effectLst/>
                          <a:latin typeface="Calibri"/>
                        </a:rPr>
                        <a:t>)</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3233" marR="3233" marT="32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it-IT"/>
                    </a:p>
                  </a:txBody>
                  <a:tcPr/>
                </a:tc>
              </a:tr>
            </a:tbl>
          </a:graphicData>
        </a:graphic>
      </p:graphicFrame>
    </p:spTree>
    <p:extLst>
      <p:ext uri="{BB962C8B-B14F-4D97-AF65-F5344CB8AC3E}">
        <p14:creationId xmlns:p14="http://schemas.microsoft.com/office/powerpoint/2010/main" val="31619708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la 2"/>
          <p:cNvGraphicFramePr>
            <a:graphicFrameLocks noGrp="1"/>
          </p:cNvGraphicFramePr>
          <p:nvPr>
            <p:extLst>
              <p:ext uri="{D42A27DB-BD31-4B8C-83A1-F6EECF244321}">
                <p14:modId xmlns:p14="http://schemas.microsoft.com/office/powerpoint/2010/main" val="3434832983"/>
              </p:ext>
            </p:extLst>
          </p:nvPr>
        </p:nvGraphicFramePr>
        <p:xfrm>
          <a:off x="-18231" y="6524"/>
          <a:ext cx="9162231" cy="6831748"/>
        </p:xfrm>
        <a:graphic>
          <a:graphicData uri="http://schemas.openxmlformats.org/drawingml/2006/table">
            <a:tbl>
              <a:tblPr/>
              <a:tblGrid>
                <a:gridCol w="557783"/>
                <a:gridCol w="936104"/>
                <a:gridCol w="1080120"/>
                <a:gridCol w="2520280"/>
                <a:gridCol w="4067944"/>
              </a:tblGrid>
              <a:tr h="337122">
                <a:tc>
                  <a:txBody>
                    <a:bodyPr/>
                    <a:lstStyle/>
                    <a:p>
                      <a:pPr algn="ctr" fontAlgn="ctr"/>
                      <a:r>
                        <a:rPr lang="it-IT" sz="800" b="1" i="0" u="none" strike="noStrike" dirty="0">
                          <a:solidFill>
                            <a:srgbClr val="FFFFFF"/>
                          </a:solidFill>
                          <a:effectLst/>
                          <a:latin typeface="Calibri"/>
                        </a:rPr>
                        <a:t>REGIONE</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a:txBody>
                    <a:bodyPr/>
                    <a:lstStyle/>
                    <a:p>
                      <a:pPr algn="ctr" fontAlgn="ctr"/>
                      <a:r>
                        <a:rPr lang="it-IT" sz="800" b="1" i="0" u="none" strike="noStrike" dirty="0">
                          <a:solidFill>
                            <a:srgbClr val="FFFFFF"/>
                          </a:solidFill>
                          <a:effectLst/>
                          <a:latin typeface="Calibri"/>
                        </a:rPr>
                        <a:t>DENOMINAZIONE  </a:t>
                      </a:r>
                      <a:r>
                        <a:rPr lang="it-IT" sz="800" b="1" i="0" u="none" strike="noStrike" dirty="0" smtClean="0">
                          <a:solidFill>
                            <a:srgbClr val="FFFFFF"/>
                          </a:solidFill>
                          <a:effectLst/>
                          <a:latin typeface="+mn-lt"/>
                        </a:rPr>
                        <a:t>PROGETTO</a:t>
                      </a:r>
                      <a:endParaRPr lang="it-IT" sz="800" b="1" i="0" u="none" strike="noStrike" dirty="0">
                        <a:solidFill>
                          <a:srgbClr val="FFFFFF"/>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a:txBody>
                    <a:bodyPr/>
                    <a:lstStyle/>
                    <a:p>
                      <a:pPr algn="ctr" fontAlgn="ctr"/>
                      <a:r>
                        <a:rPr lang="it-IT" sz="800" b="1" i="0" u="none" strike="noStrike" dirty="0" smtClean="0">
                          <a:solidFill>
                            <a:srgbClr val="FFFFFF"/>
                          </a:solidFill>
                          <a:effectLst/>
                          <a:latin typeface="Calibri"/>
                        </a:rPr>
                        <a:t>ALCUNI PRODOTTI </a:t>
                      </a:r>
                      <a:r>
                        <a:rPr lang="it-IT" sz="800" b="1" i="0" u="none" strike="noStrike" dirty="0">
                          <a:solidFill>
                            <a:srgbClr val="FFFFFF"/>
                          </a:solidFill>
                          <a:effectLst/>
                          <a:latin typeface="Calibri"/>
                        </a:rPr>
                        <a:t>D'ECCELLENZA</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a:txBody>
                    <a:bodyPr/>
                    <a:lstStyle/>
                    <a:p>
                      <a:pPr algn="ctr" fontAlgn="ctr"/>
                      <a:r>
                        <a:rPr lang="it-IT" sz="800" b="1" i="0" u="none" strike="noStrike" dirty="0" smtClean="0">
                          <a:solidFill>
                            <a:srgbClr val="FFFFFF"/>
                          </a:solidFill>
                          <a:effectLst/>
                          <a:latin typeface="Calibri"/>
                        </a:rPr>
                        <a:t>COMUNI</a:t>
                      </a:r>
                      <a:endParaRPr lang="it-IT" sz="800" b="1" i="0" u="none" strike="noStrike" dirty="0">
                        <a:solidFill>
                          <a:srgbClr val="FFFFFF"/>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a:txBody>
                    <a:bodyPr/>
                    <a:lstStyle/>
                    <a:p>
                      <a:pPr algn="ctr" fontAlgn="ctr"/>
                      <a:r>
                        <a:rPr lang="it-IT" sz="800" b="1" i="0" u="none" strike="noStrike" dirty="0" smtClean="0">
                          <a:solidFill>
                            <a:srgbClr val="FFFFFF"/>
                          </a:solidFill>
                          <a:effectLst/>
                          <a:latin typeface="Calibri"/>
                        </a:rPr>
                        <a:t>SITI</a:t>
                      </a:r>
                      <a:r>
                        <a:rPr lang="it-IT" sz="800" b="1" i="0" u="none" strike="noStrike" baseline="0" dirty="0" smtClean="0">
                          <a:solidFill>
                            <a:srgbClr val="FFFFFF"/>
                          </a:solidFill>
                          <a:effectLst/>
                          <a:latin typeface="Calibri"/>
                        </a:rPr>
                        <a:t> </a:t>
                      </a:r>
                      <a:r>
                        <a:rPr lang="it-IT" sz="800" b="1" i="0" u="none" strike="noStrike" dirty="0" smtClean="0">
                          <a:solidFill>
                            <a:srgbClr val="FFFFFF"/>
                          </a:solidFill>
                          <a:effectLst/>
                          <a:latin typeface="Calibri"/>
                        </a:rPr>
                        <a:t>CULTURALI</a:t>
                      </a:r>
                      <a:endParaRPr lang="it-IT" sz="800" b="1" i="0" u="none" strike="noStrike" dirty="0">
                        <a:solidFill>
                          <a:srgbClr val="FFFFFF"/>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r>
              <a:tr h="1028090">
                <a:tc>
                  <a:txBody>
                    <a:bodyPr/>
                    <a:lstStyle/>
                    <a:p>
                      <a:pPr algn="ctr" fontAlgn="ctr"/>
                      <a:r>
                        <a:rPr lang="it-IT" sz="800" b="1" i="0" u="none" strike="noStrike" dirty="0">
                          <a:solidFill>
                            <a:srgbClr val="000000"/>
                          </a:solidFill>
                          <a:effectLst/>
                          <a:latin typeface="Calibri"/>
                        </a:rPr>
                        <a:t>Marche</a:t>
                      </a:r>
                    </a:p>
                  </a:txBody>
                  <a:tcPr marL="5618" marR="5618" marT="56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none" strike="noStrike" dirty="0">
                          <a:solidFill>
                            <a:srgbClr val="000000"/>
                          </a:solidFill>
                          <a:effectLst/>
                          <a:latin typeface="Calibri"/>
                        </a:rPr>
                        <a:t>Verso l'EXPO 2015 da Marche</a:t>
                      </a:r>
                      <a:r>
                        <a:rPr lang="it-IT" sz="800" b="0" i="1" u="none" strike="noStrike" dirty="0">
                          <a:solidFill>
                            <a:srgbClr val="000000"/>
                          </a:solidFill>
                          <a:effectLst/>
                          <a:latin typeface="Calibri"/>
                        </a:rPr>
                        <a:t> Endurance </a:t>
                      </a:r>
                      <a:r>
                        <a:rPr lang="it-IT" sz="800" b="0" i="1" u="none" strike="noStrike" dirty="0" err="1">
                          <a:solidFill>
                            <a:srgbClr val="000000"/>
                          </a:solidFill>
                          <a:effectLst/>
                          <a:latin typeface="Calibri"/>
                        </a:rPr>
                        <a:t>Lifestyle</a:t>
                      </a:r>
                      <a:r>
                        <a:rPr lang="it-IT" sz="800" b="0" i="0" u="none" strike="noStrike" dirty="0">
                          <a:solidFill>
                            <a:srgbClr val="000000"/>
                          </a:solidFill>
                          <a:effectLst/>
                          <a:latin typeface="Calibri"/>
                        </a:rPr>
                        <a:t> 2014 a Tipicità Marche 2015</a:t>
                      </a:r>
                    </a:p>
                  </a:txBody>
                  <a:tcPr marL="5618" marR="5618" marT="56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it-IT" sz="800" b="0" i="0" u="none" strike="noStrike" dirty="0">
                          <a:solidFill>
                            <a:srgbClr val="000000"/>
                          </a:solidFill>
                          <a:effectLst/>
                          <a:latin typeface="Calibri"/>
                        </a:rPr>
                        <a:t>Tartufo bianco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 Vini DOP e DOCG</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Prodotti </a:t>
                      </a:r>
                      <a:r>
                        <a:rPr lang="it-IT" sz="800" b="0" i="0" u="none" strike="noStrike" dirty="0" err="1">
                          <a:solidFill>
                            <a:srgbClr val="000000"/>
                          </a:solidFill>
                          <a:effectLst/>
                          <a:latin typeface="Calibri"/>
                        </a:rPr>
                        <a:t>bio</a:t>
                      </a:r>
                      <a:r>
                        <a:rPr lang="it-IT" sz="800" b="0" i="0" u="none" strike="noStrike" dirty="0">
                          <a:solidFill>
                            <a:srgbClr val="000000"/>
                          </a:solidFill>
                          <a:effectLst/>
                          <a:latin typeface="Calibri"/>
                        </a:rPr>
                        <a:t> e Oliva Ascolana del Piceno DOP</a:t>
                      </a:r>
                    </a:p>
                  </a:txBody>
                  <a:tcPr marL="5618" marR="5618" marT="56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t"/>
                      <a:r>
                        <a:rPr lang="it-IT" sz="800" b="0" i="0" u="none" strike="noStrike" dirty="0">
                          <a:solidFill>
                            <a:srgbClr val="000000"/>
                          </a:solidFill>
                          <a:effectLst/>
                          <a:latin typeface="Calibri"/>
                        </a:rPr>
                        <a:t>Senigallia (AN)</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San Benedetto del Tronto (AP)</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Fermo (FM)</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Civitanova Marche, Macerata (MC)</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Pesaro (PU)</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5618" marR="5618" marT="56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t"/>
                      <a:r>
                        <a:rPr lang="it-IT" sz="800" b="0" i="0" u="sng" strike="noStrike" dirty="0">
                          <a:solidFill>
                            <a:srgbClr val="000000"/>
                          </a:solidFill>
                          <a:effectLst/>
                          <a:latin typeface="Calibri"/>
                        </a:rPr>
                        <a:t>Sito UNESCO sede di evento</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Centro storico di Urbino (musica e concerto per i giovani)</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straordinarie</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Ancona: Archivio di Stato -  Anfiteatro Romano - Area Archeologica e Arco di Traiano - Area Archeologica con i resti di età romana - Museo archeologico Nazionale delle Marche</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Numana (AN): </a:t>
                      </a:r>
                      <a:r>
                        <a:rPr lang="it-IT" sz="800" b="0" i="0" u="none" strike="noStrike" dirty="0" err="1">
                          <a:solidFill>
                            <a:srgbClr val="000000"/>
                          </a:solidFill>
                          <a:effectLst/>
                          <a:latin typeface="Calibri"/>
                        </a:rPr>
                        <a:t>Antiquarium</a:t>
                      </a:r>
                      <a:r>
                        <a:rPr lang="it-IT" sz="800" b="0" i="0" u="none" strike="noStrike" dirty="0">
                          <a:solidFill>
                            <a:srgbClr val="000000"/>
                          </a:solidFill>
                          <a:effectLst/>
                          <a:latin typeface="Calibri"/>
                        </a:rPr>
                        <a:t> Statale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Macerata: Archivio di Stato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Urbino: Galleria Nazionale delle Marche -  Museo dei </a:t>
                      </a:r>
                      <a:r>
                        <a:rPr lang="it-IT" sz="800" b="0" i="0" u="none" strike="noStrike" dirty="0" smtClean="0">
                          <a:solidFill>
                            <a:srgbClr val="000000"/>
                          </a:solidFill>
                          <a:effectLst/>
                          <a:latin typeface="Calibri"/>
                        </a:rPr>
                        <a:t>Gessi</a:t>
                      </a:r>
                      <a:endParaRPr lang="it-IT" sz="800" b="0" i="0" u="none" strike="noStrike" dirty="0">
                        <a:solidFill>
                          <a:srgbClr val="000000"/>
                        </a:solidFill>
                        <a:effectLst/>
                        <a:latin typeface="Calibri"/>
                      </a:endParaRPr>
                    </a:p>
                  </a:txBody>
                  <a:tcPr marL="5618" marR="5618" marT="56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1662968">
                <a:tc>
                  <a:txBody>
                    <a:bodyPr/>
                    <a:lstStyle/>
                    <a:p>
                      <a:pPr algn="ctr" fontAlgn="ctr"/>
                      <a:r>
                        <a:rPr lang="it-IT" sz="800" b="1" i="0" u="none" strike="noStrike">
                          <a:solidFill>
                            <a:srgbClr val="000000"/>
                          </a:solidFill>
                          <a:effectLst/>
                          <a:latin typeface="Calibri"/>
                        </a:rPr>
                        <a:t>Molise</a:t>
                      </a:r>
                    </a:p>
                  </a:txBody>
                  <a:tcPr marL="5618" marR="5618" marT="56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it-IT" sz="800" b="0" i="0" u="none" strike="noStrike">
                          <a:solidFill>
                            <a:srgbClr val="000000"/>
                          </a:solidFill>
                          <a:effectLst/>
                          <a:latin typeface="Calibri"/>
                        </a:rPr>
                        <a:t>Earth &amp; Truffles</a:t>
                      </a:r>
                    </a:p>
                  </a:txBody>
                  <a:tcPr marL="5618" marR="5618" marT="56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800" b="0" i="0" u="none" strike="noStrike">
                          <a:solidFill>
                            <a:srgbClr val="000000"/>
                          </a:solidFill>
                          <a:effectLst/>
                          <a:latin typeface="Calibri"/>
                        </a:rPr>
                        <a:t>Tartufo   bianco </a:t>
                      </a:r>
                      <a:br>
                        <a:rPr lang="it-IT" sz="800" b="0" i="0" u="none" strike="noStrike">
                          <a:solidFill>
                            <a:srgbClr val="000000"/>
                          </a:solidFill>
                          <a:effectLst/>
                          <a:latin typeface="Calibri"/>
                        </a:rPr>
                      </a:br>
                      <a:r>
                        <a:rPr lang="it-IT" sz="800" b="0" i="0" u="none" strike="noStrike">
                          <a:solidFill>
                            <a:srgbClr val="000000"/>
                          </a:solidFill>
                          <a:effectLst/>
                          <a:latin typeface="Calibri"/>
                        </a:rPr>
                        <a:t>Vini DOP (Tintilia del Molise)</a:t>
                      </a:r>
                      <a:br>
                        <a:rPr lang="it-IT" sz="800" b="0" i="0" u="none" strike="noStrike">
                          <a:solidFill>
                            <a:srgbClr val="000000"/>
                          </a:solidFill>
                          <a:effectLst/>
                          <a:latin typeface="Calibri"/>
                        </a:rPr>
                      </a:br>
                      <a:r>
                        <a:rPr lang="it-IT" sz="800" b="0" i="0" u="none" strike="noStrike">
                          <a:solidFill>
                            <a:srgbClr val="000000"/>
                          </a:solidFill>
                          <a:effectLst/>
                          <a:latin typeface="Calibri"/>
                        </a:rPr>
                        <a:t>Pasta</a:t>
                      </a:r>
                    </a:p>
                  </a:txBody>
                  <a:tcPr marL="5618" marR="5618" marT="56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it-IT" sz="800" b="0" i="0" u="none" strike="noStrike" dirty="0">
                          <a:solidFill>
                            <a:srgbClr val="000000"/>
                          </a:solidFill>
                          <a:effectLst/>
                          <a:latin typeface="Calibri"/>
                        </a:rPr>
                        <a:t>Bojano, Campobasso, Campomarino, Casacalenda, Ferrazzano, Jelsi, Larino, Petacciato, Portocannone, San Martino in Pensilis, Santa Maria della Strada, Sepino, Termoli, Ururi (CB)</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Agnone, Capracotta, Castel San Vincenzo, Frosolone, Isernia, Monteroduni, Pescolanciano, Pietrabbondante, San Pietro Avellana, Scapoli (IS)</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5618" marR="5618" marT="56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it-IT" sz="800" b="0" i="0" u="sng" strike="noStrike" dirty="0">
                          <a:solidFill>
                            <a:srgbClr val="000000"/>
                          </a:solidFill>
                          <a:effectLst/>
                          <a:latin typeface="Calibri"/>
                        </a:rPr>
                        <a:t>Sito culturale sede di evento</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Area archeologica di </a:t>
                      </a:r>
                      <a:r>
                        <a:rPr lang="it-IT" sz="800" b="0" i="0" u="none" strike="noStrike" dirty="0" err="1">
                          <a:solidFill>
                            <a:srgbClr val="000000"/>
                          </a:solidFill>
                          <a:effectLst/>
                          <a:latin typeface="Calibri"/>
                        </a:rPr>
                        <a:t>Saepinum</a:t>
                      </a:r>
                      <a:r>
                        <a:rPr lang="it-IT" sz="800" b="0" i="0" u="none" strike="noStrike" dirty="0">
                          <a:solidFill>
                            <a:srgbClr val="000000"/>
                          </a:solidFill>
                          <a:effectLst/>
                          <a:latin typeface="Calibri"/>
                        </a:rPr>
                        <a:t> (musica e concerto per i giovani)</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straordinarie</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Campobasso: Palazzo Pistilli - Archivio di Stato - Nuovo Museo Provinciale Sannitico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Sepino (CB): Area Archeologica e Museo Archeologico </a:t>
                      </a:r>
                      <a:r>
                        <a:rPr lang="it-IT" sz="800" b="0" i="0" u="none" strike="noStrike" dirty="0" err="1">
                          <a:solidFill>
                            <a:srgbClr val="000000"/>
                          </a:solidFill>
                          <a:effectLst/>
                          <a:latin typeface="Calibri"/>
                        </a:rPr>
                        <a:t>Catel</a:t>
                      </a:r>
                      <a:r>
                        <a:rPr lang="it-IT" sz="800" b="0" i="0" u="none" strike="noStrike" dirty="0">
                          <a:solidFill>
                            <a:srgbClr val="000000"/>
                          </a:solidFill>
                          <a:effectLst/>
                          <a:latin typeface="Calibri"/>
                        </a:rPr>
                        <a:t>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San Vincenzo (IS): Complesso dell'Abbazia Carolingia</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Pietrabbondante (IS): Area Archeologica - Santuario sannitico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Isernia: Archivio di Stato - Area Sacra della città di </a:t>
                      </a:r>
                      <a:r>
                        <a:rPr lang="it-IT" sz="800" b="0" i="0" u="none" strike="noStrike" dirty="0" err="1">
                          <a:solidFill>
                            <a:srgbClr val="000000"/>
                          </a:solidFill>
                          <a:effectLst/>
                          <a:latin typeface="Calibri"/>
                        </a:rPr>
                        <a:t>Aesernia</a:t>
                      </a:r>
                      <a:r>
                        <a:rPr lang="it-IT" sz="800" b="0" i="0" u="none" strike="noStrike" dirty="0">
                          <a:solidFill>
                            <a:srgbClr val="000000"/>
                          </a:solidFill>
                          <a:effectLst/>
                          <a:latin typeface="Calibri"/>
                        </a:rPr>
                        <a:t> - Complesso Monumentale del Museo di Santa Maria delle Monache - Padiglione </a:t>
                      </a:r>
                      <a:r>
                        <a:rPr lang="it-IT" sz="800" b="0" i="0" u="none" strike="noStrike" dirty="0" err="1">
                          <a:solidFill>
                            <a:srgbClr val="000000"/>
                          </a:solidFill>
                          <a:effectLst/>
                          <a:latin typeface="Calibri"/>
                        </a:rPr>
                        <a:t>Meseo</a:t>
                      </a:r>
                      <a:r>
                        <a:rPr lang="it-IT" sz="800" b="0" i="0" u="none" strike="noStrike" dirty="0">
                          <a:solidFill>
                            <a:srgbClr val="000000"/>
                          </a:solidFill>
                          <a:effectLst/>
                          <a:latin typeface="Calibri"/>
                        </a:rPr>
                        <a:t> Paleolitico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Campochiaro (CB): Santuario Sannitico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Civita </a:t>
                      </a:r>
                      <a:r>
                        <a:rPr lang="it-IT" sz="800" b="0" i="0" u="none" strike="noStrike" dirty="0" err="1">
                          <a:solidFill>
                            <a:srgbClr val="000000"/>
                          </a:solidFill>
                          <a:effectLst/>
                          <a:latin typeface="Calibri"/>
                        </a:rPr>
                        <a:t>Campomarano</a:t>
                      </a:r>
                      <a:r>
                        <a:rPr lang="it-IT" sz="800" b="0" i="0" u="none" strike="noStrike" dirty="0">
                          <a:solidFill>
                            <a:srgbClr val="000000"/>
                          </a:solidFill>
                          <a:effectLst/>
                          <a:latin typeface="Calibri"/>
                        </a:rPr>
                        <a:t> (CB): Castello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Gambatesa CB): Castello Medioevale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Larino (CB): Anfiteatro </a:t>
                      </a:r>
                      <a:r>
                        <a:rPr lang="it-IT" sz="800" b="0" i="0" u="none" strike="noStrike" dirty="0" smtClean="0">
                          <a:solidFill>
                            <a:srgbClr val="000000"/>
                          </a:solidFill>
                          <a:effectLst/>
                          <a:latin typeface="Calibri"/>
                        </a:rPr>
                        <a:t>Romano</a:t>
                      </a:r>
                      <a:endParaRPr lang="it-IT" sz="800" b="0" i="0" u="none" strike="noStrike" dirty="0">
                        <a:solidFill>
                          <a:srgbClr val="000000"/>
                        </a:solidFill>
                        <a:effectLst/>
                        <a:latin typeface="Calibri"/>
                      </a:endParaRPr>
                    </a:p>
                  </a:txBody>
                  <a:tcPr marL="5618" marR="5618" marT="56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88232">
                <a:tc>
                  <a:txBody>
                    <a:bodyPr/>
                    <a:lstStyle/>
                    <a:p>
                      <a:pPr algn="ctr" fontAlgn="ctr"/>
                      <a:r>
                        <a:rPr lang="it-IT" sz="800" b="1" i="0" u="none" strike="noStrike" dirty="0">
                          <a:solidFill>
                            <a:srgbClr val="000000"/>
                          </a:solidFill>
                          <a:effectLst/>
                          <a:latin typeface="Calibri"/>
                        </a:rPr>
                        <a:t>Piemonte</a:t>
                      </a:r>
                    </a:p>
                  </a:txBody>
                  <a:tcPr marL="5618" marR="5618" marT="56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none" strike="noStrike" dirty="0">
                          <a:solidFill>
                            <a:srgbClr val="000000"/>
                          </a:solidFill>
                          <a:effectLst/>
                          <a:latin typeface="Calibri"/>
                        </a:rPr>
                        <a:t>Piemonte Live Experience - Itinerari tra storie, luoghi e prodotti di eccellenza</a:t>
                      </a:r>
                    </a:p>
                  </a:txBody>
                  <a:tcPr marL="5618" marR="5618" marT="56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it-IT" sz="800" b="0" i="0" u="none" strike="noStrike" dirty="0">
                          <a:solidFill>
                            <a:srgbClr val="000000"/>
                          </a:solidFill>
                          <a:effectLst/>
                          <a:latin typeface="Calibri"/>
                        </a:rPr>
                        <a:t>Riso                                                                                                                                                                                                                                                                                                                            Vini DOCG e DOC (Barolo, Barbaresco, Barbera, Gattinara,  Dolcetto d'Alba ecc.)                                                                                    Cioccolato</a:t>
                      </a:r>
                    </a:p>
                  </a:txBody>
                  <a:tcPr marL="5618" marR="5618" marT="56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none" strike="noStrike" dirty="0">
                          <a:solidFill>
                            <a:srgbClr val="000000"/>
                          </a:solidFill>
                          <a:effectLst/>
                          <a:latin typeface="Calibri"/>
                        </a:rPr>
                        <a:t>Gavi, Ponzano Monferrato (AL)</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Canelli, Costigliole d’Asti (AT)</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Biella</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Barolo, Bra, Govone, Grinzane Cavour, La Morra, Racconigi (CN)</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Casalbeltrame, Orta San Giulio (NO)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Frossasco, Rivoli, Venaria Reale (TO)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Domodossola, Stresa (VB)</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Trino, Varallo (VC)</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5618" marR="5618" marT="56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sng" strike="noStrike" dirty="0">
                          <a:solidFill>
                            <a:srgbClr val="000000"/>
                          </a:solidFill>
                          <a:effectLst/>
                          <a:latin typeface="Calibri"/>
                        </a:rPr>
                        <a:t>Sito UNESCO sede di evento</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Residenze Sabaude: Palazzo Reale a Torino, Palazzo </a:t>
                      </a:r>
                      <a:r>
                        <a:rPr lang="it-IT" sz="800" b="0" i="0" u="none" strike="noStrike" dirty="0" err="1">
                          <a:solidFill>
                            <a:srgbClr val="000000"/>
                          </a:solidFill>
                          <a:effectLst/>
                          <a:latin typeface="Calibri"/>
                        </a:rPr>
                        <a:t>Chiablese</a:t>
                      </a:r>
                      <a:r>
                        <a:rPr lang="it-IT" sz="800" b="0" i="0" u="none" strike="noStrike" dirty="0">
                          <a:solidFill>
                            <a:srgbClr val="000000"/>
                          </a:solidFill>
                          <a:effectLst/>
                          <a:latin typeface="Calibri"/>
                        </a:rPr>
                        <a:t>, Palazzo Carignano, Armeria reale , Archivio di Stato, Villa della Regina, Castello di Moncalieri, Castello di Agliè, Castello di Racconigi (cinema)</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Altri siti UNESCO interessati dall’iniziativa</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Sacri Monti del Piemonte e della Lombardia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Paesaggi vitivinicoli del Piemonte: Langhe-Roero e Monferrato</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straordinarie</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Torino: Archivio di Stato - Armeria Reale - Biblioteca Nazionale Universitaria - Biblioteca Reale - Galleria Sabaudia - Museo delle Antichità Egizie - Museo di Antichità - Collezioni Archeologiche - Museo Nazionale del Risorgimento Italiano - Palazzo Reale - Villa della Regina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Agliè (TO): Castello e Parco Agliè - Forte di Fenestrelle</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Venaria Reale (TO): Reggia della Venaria Reale</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Gavi (AL): Forte di Gavi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Biella: Archivio di Stato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Racconigi (CN): Castello e Parco di </a:t>
                      </a:r>
                      <a:r>
                        <a:rPr lang="it-IT" sz="800" b="0" i="0" u="none" strike="noStrike" dirty="0" smtClean="0">
                          <a:solidFill>
                            <a:srgbClr val="000000"/>
                          </a:solidFill>
                          <a:effectLst/>
                          <a:latin typeface="Calibri"/>
                        </a:rPr>
                        <a:t>Racconigi</a:t>
                      </a:r>
                      <a:endParaRPr lang="it-IT" sz="800" b="0" i="0" u="none" strike="noStrike" dirty="0">
                        <a:solidFill>
                          <a:srgbClr val="000000"/>
                        </a:solidFill>
                        <a:effectLst/>
                        <a:latin typeface="Calibri"/>
                      </a:endParaRPr>
                    </a:p>
                  </a:txBody>
                  <a:tcPr marL="5618" marR="5618" marT="56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612438">
                <a:tc rowSpan="2">
                  <a:txBody>
                    <a:bodyPr/>
                    <a:lstStyle/>
                    <a:p>
                      <a:pPr algn="ctr" fontAlgn="ctr"/>
                      <a:r>
                        <a:rPr lang="it-IT" sz="800" b="1" i="0" u="none" strike="noStrike" dirty="0">
                          <a:solidFill>
                            <a:srgbClr val="000000"/>
                          </a:solidFill>
                          <a:effectLst/>
                          <a:latin typeface="Calibri"/>
                        </a:rPr>
                        <a:t>Puglia</a:t>
                      </a:r>
                    </a:p>
                  </a:txBody>
                  <a:tcPr marL="5618" marR="5618" marT="56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it-IT" sz="800" b="0" i="0" u="none" strike="noStrike">
                          <a:solidFill>
                            <a:srgbClr val="000000"/>
                          </a:solidFill>
                          <a:effectLst/>
                          <a:latin typeface="Calibri"/>
                        </a:rPr>
                        <a:t>TERRA - Matrice dei territori, cibo, benessere</a:t>
                      </a:r>
                    </a:p>
                  </a:txBody>
                  <a:tcPr marL="5618" marR="5618" marT="56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800" b="0" i="0" u="none" strike="noStrike">
                          <a:solidFill>
                            <a:srgbClr val="000000"/>
                          </a:solidFill>
                          <a:effectLst/>
                          <a:latin typeface="Calibri"/>
                        </a:rPr>
                        <a:t>Olio  extravergine di oliva DOP Terre Tarantine</a:t>
                      </a:r>
                    </a:p>
                  </a:txBody>
                  <a:tcPr marL="5618" marR="5618" marT="56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it-IT" sz="800" b="0" i="0" u="none" strike="noStrike">
                          <a:solidFill>
                            <a:srgbClr val="000000"/>
                          </a:solidFill>
                          <a:effectLst/>
                          <a:latin typeface="Calibri"/>
                        </a:rPr>
                        <a:t>Alberobello, Locorotondo (BA)</a:t>
                      </a:r>
                      <a:br>
                        <a:rPr lang="it-IT" sz="800" b="0" i="0" u="none" strike="noStrike">
                          <a:solidFill>
                            <a:srgbClr val="000000"/>
                          </a:solidFill>
                          <a:effectLst/>
                          <a:latin typeface="Calibri"/>
                        </a:rPr>
                      </a:br>
                      <a:r>
                        <a:rPr lang="it-IT" sz="800" b="0" i="0" u="none" strike="noStrike">
                          <a:solidFill>
                            <a:srgbClr val="000000"/>
                          </a:solidFill>
                          <a:effectLst/>
                          <a:latin typeface="Calibri"/>
                        </a:rPr>
                        <a:t>Ceglie Messapica, Cisternino, Fasano, Ostuni (BR)</a:t>
                      </a:r>
                      <a:br>
                        <a:rPr lang="it-IT" sz="800" b="0" i="0" u="none" strike="noStrike">
                          <a:solidFill>
                            <a:srgbClr val="000000"/>
                          </a:solidFill>
                          <a:effectLst/>
                          <a:latin typeface="Calibri"/>
                        </a:rPr>
                      </a:br>
                      <a:r>
                        <a:rPr lang="it-IT" sz="800" b="0" i="0" u="none" strike="noStrike">
                          <a:solidFill>
                            <a:srgbClr val="000000"/>
                          </a:solidFill>
                          <a:effectLst/>
                          <a:latin typeface="Calibri"/>
                        </a:rPr>
                        <a:t>Martina Franca (TA)</a:t>
                      </a:r>
                      <a:br>
                        <a:rPr lang="it-IT" sz="800" b="0" i="0" u="none" strike="noStrike">
                          <a:solidFill>
                            <a:srgbClr val="000000"/>
                          </a:solidFill>
                          <a:effectLst/>
                          <a:latin typeface="Calibri"/>
                        </a:rPr>
                      </a:br>
                      <a:endParaRPr lang="it-IT" sz="800" b="0" i="0" u="none" strike="noStrike">
                        <a:solidFill>
                          <a:srgbClr val="000000"/>
                        </a:solidFill>
                        <a:effectLst/>
                        <a:latin typeface="Calibri"/>
                      </a:endParaRPr>
                    </a:p>
                  </a:txBody>
                  <a:tcPr marL="5618" marR="5618" marT="56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t"/>
                      <a:r>
                        <a:rPr lang="it-IT" sz="800" b="0" i="0" u="sng" strike="noStrike" dirty="0">
                          <a:solidFill>
                            <a:srgbClr val="000000"/>
                          </a:solidFill>
                          <a:effectLst/>
                          <a:latin typeface="Calibri"/>
                        </a:rPr>
                        <a:t>Sito culturale sede di evento</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Centro storico di Lecce (festival)</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UNESCO interessati dall’iniziativa</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Trulli di Alberobello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Castel del Monte</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straordinarie</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Fasano (BR): Museo e Area archeologica di Egnazia</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Otranto (LE): Castello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Manduria (TA): Mostra Archeologica "Storia di Messapi: Manduria oltre le mura"</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5618" marR="5618" marT="56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11367">
                <a:tc vMerge="1">
                  <a:txBody>
                    <a:bodyPr/>
                    <a:lstStyle/>
                    <a:p>
                      <a:endParaRPr lang="it-IT"/>
                    </a:p>
                  </a:txBody>
                  <a:tcPr/>
                </a:tc>
                <a:tc>
                  <a:txBody>
                    <a:bodyPr/>
                    <a:lstStyle/>
                    <a:p>
                      <a:pPr algn="l" fontAlgn="ctr"/>
                      <a:r>
                        <a:rPr lang="it-IT" sz="800" b="0" i="0" u="none" strike="noStrike">
                          <a:solidFill>
                            <a:srgbClr val="000000"/>
                          </a:solidFill>
                          <a:effectLst/>
                          <a:latin typeface="Calibri"/>
                        </a:rPr>
                        <a:t>Apulia Felix in Masseria - Il Tratturo dell'olio e del Rosato</a:t>
                      </a:r>
                    </a:p>
                  </a:txBody>
                  <a:tcPr marL="5618" marR="5618" marT="56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800" b="0" i="0" u="none" strike="noStrike">
                          <a:solidFill>
                            <a:srgbClr val="000000"/>
                          </a:solidFill>
                          <a:effectLst/>
                          <a:latin typeface="Calibri"/>
                        </a:rPr>
                        <a:t>Vini rosati DOC e IGT</a:t>
                      </a:r>
                      <a:br>
                        <a:rPr lang="it-IT" sz="800" b="0" i="0" u="none" strike="noStrike">
                          <a:solidFill>
                            <a:srgbClr val="000000"/>
                          </a:solidFill>
                          <a:effectLst/>
                          <a:latin typeface="Calibri"/>
                        </a:rPr>
                      </a:br>
                      <a:r>
                        <a:rPr lang="it-IT" sz="800" b="0" i="0" u="none" strike="noStrike">
                          <a:solidFill>
                            <a:srgbClr val="000000"/>
                          </a:solidFill>
                          <a:effectLst/>
                          <a:latin typeface="Calibri"/>
                        </a:rPr>
                        <a:t>Olio extravergine DOP di olivi plurisecolari</a:t>
                      </a:r>
                    </a:p>
                  </a:txBody>
                  <a:tcPr marL="5618" marR="5618" marT="56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it-IT" sz="800" b="0" i="0" u="none" strike="noStrike" dirty="0">
                          <a:solidFill>
                            <a:srgbClr val="000000"/>
                          </a:solidFill>
                          <a:effectLst/>
                          <a:latin typeface="Calibri"/>
                        </a:rPr>
                        <a:t>Alberobello, Cassano delle Murge, Mola di Bari, Noci, Toritto (BA)</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Minervino Murge, Trinitapoli (BAT)</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Carovigno, Cisternino (BR)</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Biccari, Carpino, Monte Sant’Angelo, Orsara di Puglia (FG)</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Corigliano d’Otranto, Minervino di Lecce, Otranto, Sternatia, Supersano, Tricase, Ugento, Veglie (LE)</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Crispiano, Laterza, Manduria (TA)</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5618" marR="5618" marT="561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it-IT" dirty="0"/>
                    </a:p>
                  </a:txBody>
                  <a:tcPr/>
                </a:tc>
              </a:tr>
            </a:tbl>
          </a:graphicData>
        </a:graphic>
      </p:graphicFrame>
    </p:spTree>
    <p:extLst>
      <p:ext uri="{BB962C8B-B14F-4D97-AF65-F5344CB8AC3E}">
        <p14:creationId xmlns:p14="http://schemas.microsoft.com/office/powerpoint/2010/main" val="27007346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txBox="1">
            <a:spLocks/>
          </p:cNvSpPr>
          <p:nvPr/>
        </p:nvSpPr>
        <p:spPr>
          <a:xfrm>
            <a:off x="467544" y="404663"/>
            <a:ext cx="7128792" cy="57606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it-IT" sz="2500" b="1" dirty="0" smtClean="0">
                <a:solidFill>
                  <a:schemeClr val="bg1">
                    <a:lumMod val="65000"/>
                  </a:schemeClr>
                </a:solidFill>
                <a:latin typeface="+mn-lt"/>
                <a:cs typeface="Arial" panose="020B0604020202020204" pitchFamily="34" charset="0"/>
              </a:rPr>
              <a:t>1. </a:t>
            </a:r>
            <a:r>
              <a:rPr lang="it-IT" sz="2500" b="1" i="1" dirty="0" smtClean="0">
                <a:solidFill>
                  <a:schemeClr val="bg1">
                    <a:lumMod val="65000"/>
                  </a:schemeClr>
                </a:solidFill>
                <a:latin typeface="+mn-lt"/>
                <a:cs typeface="Arial" panose="020B0604020202020204" pitchFamily="34" charset="0"/>
              </a:rPr>
              <a:t>EXPO E TERRITORI</a:t>
            </a:r>
            <a:endParaRPr lang="it-IT" sz="2500" b="1" i="1" dirty="0">
              <a:solidFill>
                <a:schemeClr val="bg1">
                  <a:lumMod val="65000"/>
                </a:schemeClr>
              </a:solidFill>
              <a:latin typeface="+mn-lt"/>
              <a:cs typeface="Arial" panose="020B0604020202020204" pitchFamily="34" charset="0"/>
            </a:endParaRPr>
          </a:p>
        </p:txBody>
      </p:sp>
      <p:sp>
        <p:nvSpPr>
          <p:cNvPr id="4" name="Sottotitolo 2"/>
          <p:cNvSpPr txBox="1">
            <a:spLocks/>
          </p:cNvSpPr>
          <p:nvPr/>
        </p:nvSpPr>
        <p:spPr>
          <a:xfrm>
            <a:off x="539552" y="3501008"/>
            <a:ext cx="7992888" cy="30243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it-IT" sz="1400" dirty="0" smtClean="0"/>
              <a:t>che </a:t>
            </a:r>
            <a:r>
              <a:rPr lang="it-IT" sz="1400" dirty="0"/>
              <a:t>ha lo scopo di collegare l’evento che si svolgerà a Milano </a:t>
            </a:r>
            <a:r>
              <a:rPr lang="it-IT" sz="1400" dirty="0" smtClean="0"/>
              <a:t>				           ai </a:t>
            </a:r>
            <a:r>
              <a:rPr lang="it-IT" sz="1400" dirty="0"/>
              <a:t>diversi territori italiani e di ampliare l’esperienza di EXPO. </a:t>
            </a:r>
            <a:endParaRPr lang="it-IT" sz="1400" dirty="0" smtClean="0"/>
          </a:p>
          <a:p>
            <a:pPr marL="0" indent="0">
              <a:buNone/>
            </a:pPr>
            <a:endParaRPr lang="it-IT" sz="1400" dirty="0"/>
          </a:p>
          <a:p>
            <a:pPr marL="0" indent="0">
              <a:buNone/>
            </a:pPr>
            <a:r>
              <a:rPr lang="it-IT" sz="1400" dirty="0"/>
              <a:t>Il progetto è coordinato dalla Presidenza del Consiglio dei Ministri </a:t>
            </a:r>
            <a:r>
              <a:rPr lang="it-IT" sz="1400" dirty="0" smtClean="0"/>
              <a:t>e		                     realizzato </a:t>
            </a:r>
            <a:r>
              <a:rPr lang="it-IT" sz="1400" dirty="0"/>
              <a:t>con il Dipartimento per lo Sviluppo e la Coesione Economica </a:t>
            </a:r>
            <a:r>
              <a:rPr lang="it-IT" sz="1400" dirty="0" smtClean="0"/>
              <a:t>			           e </a:t>
            </a:r>
            <a:r>
              <a:rPr lang="it-IT" sz="1400" dirty="0"/>
              <a:t>il supporto operativo di </a:t>
            </a:r>
            <a:r>
              <a:rPr lang="it-IT" sz="1400" dirty="0" err="1"/>
              <a:t>Invitalia</a:t>
            </a:r>
            <a:r>
              <a:rPr lang="it-IT" sz="1400" dirty="0"/>
              <a:t>, l’Agenzia nazionale per </a:t>
            </a:r>
            <a:r>
              <a:rPr lang="it-IT" sz="1400" dirty="0" smtClean="0"/>
              <a:t>l’attrazione 			     degli </a:t>
            </a:r>
            <a:r>
              <a:rPr lang="it-IT" sz="1400" dirty="0"/>
              <a:t>investimenti e lo sviluppo d’impresa. </a:t>
            </a:r>
            <a:endParaRPr lang="it-IT" sz="1400" dirty="0" smtClean="0"/>
          </a:p>
          <a:p>
            <a:pPr marL="0" indent="0">
              <a:buNone/>
            </a:pPr>
            <a:endParaRPr lang="it-IT" sz="1400" dirty="0"/>
          </a:p>
          <a:p>
            <a:pPr marL="0" indent="0">
              <a:buNone/>
            </a:pPr>
            <a:r>
              <a:rPr lang="it-IT" sz="1400" dirty="0"/>
              <a:t>Sono coinvolte 19 Regioni e la Provincia Autonoma di Trento – che hanno formulato il pacchetto d’offerta territoriale – e 5 Ministeri (Politiche agricole, alimentari e forestali; Beni e attività culturali e turismo; </a:t>
            </a:r>
            <a:r>
              <a:rPr lang="it-IT" sz="1400" dirty="0" smtClean="0"/>
              <a:t>	   Affari esteri e cooperazione internazionale; </a:t>
            </a:r>
            <a:r>
              <a:rPr lang="it-IT" sz="1400" dirty="0"/>
              <a:t>Istruzione, università e ricerca; Ambiente, tutela del territorio e del mare) che hanno avviato, </a:t>
            </a:r>
            <a:r>
              <a:rPr lang="it-IT" sz="1400" dirty="0" smtClean="0"/>
              <a:t> in </a:t>
            </a:r>
            <a:r>
              <a:rPr lang="it-IT" sz="1400" dirty="0"/>
              <a:t>Italia e all’estero, iniziative collaterali di promozione, interscambio culturale, animazione e formazione.</a:t>
            </a:r>
            <a:endParaRPr lang="it-IT" sz="1400" dirty="0">
              <a:cs typeface="Arial" panose="020B0604020202020204" pitchFamily="34" charset="0"/>
            </a:endParaRPr>
          </a:p>
          <a:p>
            <a:endParaRPr lang="it-IT" sz="1400" dirty="0">
              <a:solidFill>
                <a:schemeClr val="tx1">
                  <a:lumMod val="50000"/>
                  <a:lumOff val="50000"/>
                </a:schemeClr>
              </a:solidFill>
              <a:cs typeface="Arial" panose="020B0604020202020204" pitchFamily="34" charset="0"/>
            </a:endParaRPr>
          </a:p>
          <a:p>
            <a:endParaRPr lang="it-IT" sz="1400" dirty="0">
              <a:solidFill>
                <a:schemeClr val="tx1">
                  <a:lumMod val="50000"/>
                  <a:lumOff val="50000"/>
                </a:schemeClr>
              </a:solidFill>
              <a:cs typeface="Arial" panose="020B0604020202020204" pitchFamily="34" charset="0"/>
            </a:endParaRPr>
          </a:p>
          <a:p>
            <a:endParaRPr lang="it-IT" sz="1400" dirty="0">
              <a:solidFill>
                <a:schemeClr val="tx1">
                  <a:lumMod val="50000"/>
                  <a:lumOff val="50000"/>
                </a:schemeClr>
              </a:solidFill>
              <a:cs typeface="Arial" panose="020B0604020202020204" pitchFamily="34" charset="0"/>
            </a:endParaRPr>
          </a:p>
          <a:p>
            <a:endParaRPr lang="it-IT" sz="1400" dirty="0">
              <a:solidFill>
                <a:schemeClr val="tx1">
                  <a:lumMod val="50000"/>
                  <a:lumOff val="50000"/>
                </a:schemeClr>
              </a:solidFill>
              <a:cs typeface="Arial" panose="020B0604020202020204" pitchFamily="34" charset="0"/>
            </a:endParaRPr>
          </a:p>
          <a:p>
            <a:pPr marL="0" indent="0">
              <a:buFont typeface="Arial" panose="020B0604020202020204" pitchFamily="34" charset="0"/>
              <a:buNone/>
            </a:pPr>
            <a:endParaRPr lang="it-IT" sz="1400" dirty="0" smtClean="0">
              <a:solidFill>
                <a:schemeClr val="tx1">
                  <a:lumMod val="50000"/>
                  <a:lumOff val="50000"/>
                </a:schemeClr>
              </a:solidFill>
              <a:cs typeface="Arial" panose="020B0604020202020204" pitchFamily="34" charset="0"/>
            </a:endParaRPr>
          </a:p>
          <a:p>
            <a:endParaRPr lang="it-IT" sz="1400" dirty="0" smtClean="0">
              <a:solidFill>
                <a:schemeClr val="tx1">
                  <a:lumMod val="50000"/>
                  <a:lumOff val="50000"/>
                </a:schemeClr>
              </a:solidFill>
              <a:cs typeface="Arial" panose="020B0604020202020204" pitchFamily="34" charset="0"/>
            </a:endParaRPr>
          </a:p>
          <a:p>
            <a:endParaRPr lang="it-IT" sz="1400" dirty="0" smtClean="0">
              <a:solidFill>
                <a:schemeClr val="tx1">
                  <a:lumMod val="50000"/>
                  <a:lumOff val="50000"/>
                </a:schemeClr>
              </a:solidFill>
              <a:cs typeface="Arial" panose="020B0604020202020204" pitchFamily="34" charset="0"/>
            </a:endParaRPr>
          </a:p>
          <a:p>
            <a:endParaRPr lang="it-IT" sz="1400" dirty="0">
              <a:solidFill>
                <a:schemeClr val="tx1">
                  <a:lumMod val="50000"/>
                  <a:lumOff val="50000"/>
                </a:schemeClr>
              </a:solidFill>
            </a:endParaRPr>
          </a:p>
        </p:txBody>
      </p:sp>
      <p:sp>
        <p:nvSpPr>
          <p:cNvPr id="5" name="Sottotitolo 2"/>
          <p:cNvSpPr txBox="1">
            <a:spLocks/>
          </p:cNvSpPr>
          <p:nvPr/>
        </p:nvSpPr>
        <p:spPr>
          <a:xfrm>
            <a:off x="539552" y="1484784"/>
            <a:ext cx="4968552" cy="194421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it-IT" sz="1400" dirty="0"/>
              <a:t>In vista di EXPO Milano 2015, l’Esposizione Universale </a:t>
            </a:r>
            <a:r>
              <a:rPr lang="it-IT" sz="1400" dirty="0" smtClean="0"/>
              <a:t>	        che </a:t>
            </a:r>
            <a:r>
              <a:rPr lang="it-IT" sz="1400" dirty="0"/>
              <a:t>l’Italia ospiterà  tra maggio e ottobre 2015, </a:t>
            </a:r>
            <a:r>
              <a:rPr lang="it-IT" sz="1400" dirty="0" smtClean="0"/>
              <a:t>il </a:t>
            </a:r>
            <a:r>
              <a:rPr lang="it-IT" sz="1400" dirty="0"/>
              <a:t>Governo italiano </a:t>
            </a:r>
            <a:endParaRPr lang="it-IT" sz="1400" dirty="0" smtClean="0"/>
          </a:p>
          <a:p>
            <a:pPr marL="0" indent="0">
              <a:buNone/>
            </a:pPr>
            <a:r>
              <a:rPr lang="it-IT" sz="1400" dirty="0" smtClean="0"/>
              <a:t>ha </a:t>
            </a:r>
            <a:r>
              <a:rPr lang="it-IT" sz="1400" dirty="0"/>
              <a:t>promosso  una serie di interventi tra cui </a:t>
            </a:r>
            <a:r>
              <a:rPr lang="it-IT" sz="1400" dirty="0" smtClean="0"/>
              <a:t>l’iniziativa</a:t>
            </a:r>
            <a:endParaRPr lang="it-IT" sz="600" dirty="0" smtClean="0"/>
          </a:p>
          <a:p>
            <a:pPr marL="0" indent="0">
              <a:buNone/>
            </a:pPr>
            <a:endParaRPr lang="it-IT" sz="600" dirty="0"/>
          </a:p>
          <a:p>
            <a:pPr marL="0" indent="0" algn="ctr">
              <a:buNone/>
            </a:pPr>
            <a:r>
              <a:rPr lang="it-IT" sz="2600" b="1" i="1" dirty="0">
                <a:solidFill>
                  <a:srgbClr val="FF0000"/>
                </a:solidFill>
              </a:rPr>
              <a:t>EXPO E TERRITORI</a:t>
            </a:r>
          </a:p>
          <a:p>
            <a:pPr marL="0" indent="0" algn="ctr">
              <a:buNone/>
            </a:pPr>
            <a:r>
              <a:rPr lang="it-IT" sz="1200" b="1" dirty="0"/>
              <a:t>Viaggio alla scoperta dei tesori nascosti </a:t>
            </a:r>
          </a:p>
          <a:p>
            <a:pPr marL="0" indent="0" algn="ctr">
              <a:buNone/>
            </a:pPr>
            <a:r>
              <a:rPr lang="it-IT" sz="1200" b="1" dirty="0"/>
              <a:t>e delle eccellenze agroalimentari d’Italia</a:t>
            </a:r>
          </a:p>
          <a:p>
            <a:pPr marL="0" indent="0" algn="ctr">
              <a:buNone/>
            </a:pPr>
            <a:r>
              <a:rPr lang="it-IT" sz="1000" i="1" dirty="0">
                <a:solidFill>
                  <a:schemeClr val="tx1">
                    <a:lumMod val="50000"/>
                    <a:lumOff val="50000"/>
                  </a:schemeClr>
                </a:solidFill>
              </a:rPr>
              <a:t>(iniziativa n. 24 di Agenda Italia 2015</a:t>
            </a:r>
            <a:r>
              <a:rPr lang="it-IT" sz="1000" i="1" dirty="0" smtClean="0">
                <a:solidFill>
                  <a:schemeClr val="tx1">
                    <a:lumMod val="50000"/>
                    <a:lumOff val="50000"/>
                  </a:schemeClr>
                </a:solidFill>
              </a:rPr>
              <a:t>)</a:t>
            </a:r>
            <a:endParaRPr lang="it-IT" sz="300" i="1" dirty="0" smtClean="0">
              <a:solidFill>
                <a:schemeClr val="tx1">
                  <a:lumMod val="50000"/>
                  <a:lumOff val="50000"/>
                </a:schemeClr>
              </a:solidFill>
            </a:endParaRPr>
          </a:p>
          <a:p>
            <a:pPr marL="0" indent="0" algn="ctr">
              <a:buNone/>
            </a:pPr>
            <a:endParaRPr lang="it-IT" sz="600" dirty="0" smtClean="0"/>
          </a:p>
          <a:p>
            <a:endParaRPr lang="it-IT" sz="1500" dirty="0" smtClean="0">
              <a:solidFill>
                <a:schemeClr val="bg1">
                  <a:lumMod val="50000"/>
                </a:schemeClr>
              </a:solidFill>
              <a:cs typeface="Arial" panose="020B0604020202020204" pitchFamily="34" charset="0"/>
            </a:endParaRPr>
          </a:p>
          <a:p>
            <a:endParaRPr lang="it-IT" sz="1500" dirty="0">
              <a:solidFill>
                <a:schemeClr val="bg1">
                  <a:lumMod val="50000"/>
                </a:schemeClr>
              </a:solidFill>
              <a:cs typeface="Arial" panose="020B0604020202020204" pitchFamily="34" charset="0"/>
            </a:endParaRPr>
          </a:p>
          <a:p>
            <a:endParaRPr lang="it-IT" sz="1500" dirty="0">
              <a:solidFill>
                <a:schemeClr val="bg1">
                  <a:lumMod val="50000"/>
                </a:schemeClr>
              </a:solidFill>
              <a:cs typeface="Arial" panose="020B0604020202020204" pitchFamily="34" charset="0"/>
            </a:endParaRPr>
          </a:p>
          <a:p>
            <a:endParaRPr lang="it-IT" sz="1500" dirty="0">
              <a:solidFill>
                <a:schemeClr val="bg1">
                  <a:lumMod val="50000"/>
                </a:schemeClr>
              </a:solidFill>
              <a:cs typeface="Arial" panose="020B0604020202020204" pitchFamily="34" charset="0"/>
            </a:endParaRPr>
          </a:p>
          <a:p>
            <a:pPr marL="0" indent="0">
              <a:buFont typeface="Arial" panose="020B0604020202020204" pitchFamily="34" charset="0"/>
              <a:buNone/>
            </a:pPr>
            <a:endParaRPr lang="it-IT" sz="1500" dirty="0" smtClean="0">
              <a:solidFill>
                <a:schemeClr val="bg1">
                  <a:lumMod val="50000"/>
                </a:schemeClr>
              </a:solidFill>
              <a:cs typeface="Arial" panose="020B0604020202020204" pitchFamily="34" charset="0"/>
            </a:endParaRPr>
          </a:p>
          <a:p>
            <a:endParaRPr lang="it-IT" sz="1500" dirty="0" smtClean="0">
              <a:solidFill>
                <a:schemeClr val="tx2"/>
              </a:solidFill>
              <a:cs typeface="Arial" panose="020B0604020202020204" pitchFamily="34" charset="0"/>
            </a:endParaRPr>
          </a:p>
          <a:p>
            <a:endParaRPr lang="it-IT" sz="1500" dirty="0" smtClean="0">
              <a:solidFill>
                <a:schemeClr val="tx2"/>
              </a:solidFill>
              <a:cs typeface="Arial" panose="020B0604020202020204" pitchFamily="34" charset="0"/>
            </a:endParaRPr>
          </a:p>
          <a:p>
            <a:endParaRPr lang="it-IT" sz="1500" dirty="0">
              <a:solidFill>
                <a:schemeClr val="tx2"/>
              </a:solidFill>
            </a:endParaRPr>
          </a:p>
        </p:txBody>
      </p:sp>
    </p:spTree>
    <p:extLst>
      <p:ext uri="{BB962C8B-B14F-4D97-AF65-F5344CB8AC3E}">
        <p14:creationId xmlns:p14="http://schemas.microsoft.com/office/powerpoint/2010/main" val="10398585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la 2"/>
          <p:cNvGraphicFramePr>
            <a:graphicFrameLocks noGrp="1"/>
          </p:cNvGraphicFramePr>
          <p:nvPr>
            <p:extLst>
              <p:ext uri="{D42A27DB-BD31-4B8C-83A1-F6EECF244321}">
                <p14:modId xmlns:p14="http://schemas.microsoft.com/office/powerpoint/2010/main" val="3284544499"/>
              </p:ext>
            </p:extLst>
          </p:nvPr>
        </p:nvGraphicFramePr>
        <p:xfrm>
          <a:off x="-2604" y="6524"/>
          <a:ext cx="9144000" cy="6854069"/>
        </p:xfrm>
        <a:graphic>
          <a:graphicData uri="http://schemas.openxmlformats.org/drawingml/2006/table">
            <a:tbl>
              <a:tblPr/>
              <a:tblGrid>
                <a:gridCol w="503040"/>
                <a:gridCol w="864096"/>
                <a:gridCol w="1080120"/>
                <a:gridCol w="2664296"/>
                <a:gridCol w="4032448"/>
              </a:tblGrid>
              <a:tr h="370516">
                <a:tc>
                  <a:txBody>
                    <a:bodyPr/>
                    <a:lstStyle/>
                    <a:p>
                      <a:pPr algn="ctr" fontAlgn="ctr"/>
                      <a:r>
                        <a:rPr lang="it-IT" sz="800" b="1" i="0" u="none" strike="noStrike" dirty="0">
                          <a:solidFill>
                            <a:srgbClr val="FFFFFF"/>
                          </a:solidFill>
                          <a:effectLst/>
                          <a:latin typeface="Calibri"/>
                        </a:rPr>
                        <a:t>REGIONE</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a:txBody>
                    <a:bodyPr/>
                    <a:lstStyle/>
                    <a:p>
                      <a:pPr algn="ctr" fontAlgn="ctr"/>
                      <a:r>
                        <a:rPr lang="it-IT" sz="800" b="1" i="0" u="none" strike="noStrike" dirty="0">
                          <a:solidFill>
                            <a:srgbClr val="FFFFFF"/>
                          </a:solidFill>
                          <a:effectLst/>
                          <a:latin typeface="Calibri"/>
                        </a:rPr>
                        <a:t>DENOMINAZIONE  </a:t>
                      </a:r>
                      <a:r>
                        <a:rPr lang="it-IT" sz="800" b="1" i="0" u="none" strike="noStrike" dirty="0" smtClean="0">
                          <a:solidFill>
                            <a:srgbClr val="FFFFFF"/>
                          </a:solidFill>
                          <a:effectLst/>
                          <a:latin typeface="+mn-lt"/>
                        </a:rPr>
                        <a:t>PROGETTO</a:t>
                      </a:r>
                      <a:endParaRPr lang="it-IT" sz="800" b="1" i="0" u="none" strike="noStrike" dirty="0">
                        <a:solidFill>
                          <a:srgbClr val="FFFFFF"/>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a:txBody>
                    <a:bodyPr/>
                    <a:lstStyle/>
                    <a:p>
                      <a:pPr algn="ctr" fontAlgn="ctr"/>
                      <a:r>
                        <a:rPr lang="it-IT" sz="800" b="1" i="0" u="none" strike="noStrike" dirty="0" smtClean="0">
                          <a:solidFill>
                            <a:srgbClr val="FFFFFF"/>
                          </a:solidFill>
                          <a:effectLst/>
                          <a:latin typeface="Calibri"/>
                        </a:rPr>
                        <a:t>ALCUNI PRODOTTI </a:t>
                      </a:r>
                      <a:r>
                        <a:rPr lang="it-IT" sz="800" b="1" i="0" u="none" strike="noStrike" dirty="0">
                          <a:solidFill>
                            <a:srgbClr val="FFFFFF"/>
                          </a:solidFill>
                          <a:effectLst/>
                          <a:latin typeface="Calibri"/>
                        </a:rPr>
                        <a:t>D'ECCELLENZA</a:t>
                      </a: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a:txBody>
                    <a:bodyPr/>
                    <a:lstStyle/>
                    <a:p>
                      <a:pPr algn="ctr" fontAlgn="ctr"/>
                      <a:r>
                        <a:rPr lang="it-IT" sz="800" b="1" i="0" u="none" strike="noStrike" dirty="0" smtClean="0">
                          <a:solidFill>
                            <a:srgbClr val="FFFFFF"/>
                          </a:solidFill>
                          <a:effectLst/>
                          <a:latin typeface="Calibri"/>
                        </a:rPr>
                        <a:t>COMUNI</a:t>
                      </a:r>
                      <a:endParaRPr lang="it-IT" sz="800" b="1" i="0" u="none" strike="noStrike" dirty="0">
                        <a:solidFill>
                          <a:srgbClr val="FFFFFF"/>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c>
                  <a:txBody>
                    <a:bodyPr/>
                    <a:lstStyle/>
                    <a:p>
                      <a:pPr algn="ctr" fontAlgn="ctr"/>
                      <a:r>
                        <a:rPr lang="it-IT" sz="800" b="1" i="0" u="none" strike="noStrike" dirty="0" smtClean="0">
                          <a:solidFill>
                            <a:srgbClr val="FFFFFF"/>
                          </a:solidFill>
                          <a:effectLst/>
                          <a:latin typeface="Calibri"/>
                        </a:rPr>
                        <a:t>SITI</a:t>
                      </a:r>
                      <a:r>
                        <a:rPr lang="it-IT" sz="800" b="1" i="0" u="none" strike="noStrike" baseline="0" dirty="0" smtClean="0">
                          <a:solidFill>
                            <a:srgbClr val="FFFFFF"/>
                          </a:solidFill>
                          <a:effectLst/>
                          <a:latin typeface="Calibri"/>
                        </a:rPr>
                        <a:t> </a:t>
                      </a:r>
                      <a:r>
                        <a:rPr lang="it-IT" sz="800" b="1" i="0" u="none" strike="noStrike" dirty="0" smtClean="0">
                          <a:solidFill>
                            <a:srgbClr val="FFFFFF"/>
                          </a:solidFill>
                          <a:effectLst/>
                          <a:latin typeface="Calibri"/>
                        </a:rPr>
                        <a:t>CULTURALI</a:t>
                      </a:r>
                      <a:endParaRPr lang="it-IT" sz="800" b="1" i="0" u="none" strike="noStrike" dirty="0">
                        <a:solidFill>
                          <a:srgbClr val="FFFFFF"/>
                        </a:solidFill>
                        <a:effectLst/>
                        <a:latin typeface="Calibri"/>
                      </a:endParaRPr>
                    </a:p>
                  </a:txBody>
                  <a:tcPr marL="3765" marR="3765" marT="37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6933C"/>
                    </a:solidFill>
                  </a:tcPr>
                </a:tc>
              </a:tr>
              <a:tr h="735437">
                <a:tc>
                  <a:txBody>
                    <a:bodyPr/>
                    <a:lstStyle/>
                    <a:p>
                      <a:pPr algn="ctr" fontAlgn="ctr"/>
                      <a:r>
                        <a:rPr lang="it-IT" sz="800" b="1" i="0" u="none" strike="noStrike" dirty="0">
                          <a:solidFill>
                            <a:srgbClr val="000000"/>
                          </a:solidFill>
                          <a:effectLst/>
                          <a:latin typeface="Calibri"/>
                        </a:rPr>
                        <a:t>Sardegna</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none" strike="noStrike" dirty="0" err="1">
                          <a:solidFill>
                            <a:srgbClr val="000000"/>
                          </a:solidFill>
                          <a:effectLst/>
                          <a:latin typeface="Calibri"/>
                        </a:rPr>
                        <a:t>Kent’Annos</a:t>
                      </a:r>
                      <a:r>
                        <a:rPr lang="it-IT" sz="800" b="0" i="0" u="none" strike="noStrike" dirty="0">
                          <a:solidFill>
                            <a:srgbClr val="000000"/>
                          </a:solidFill>
                          <a:effectLst/>
                          <a:latin typeface="Calibri"/>
                        </a:rPr>
                        <a:t>-Conferenza Internazionale e Incontri sulla Qualità della Vita e della  Longevità”</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it-IT" sz="800" b="0" i="0" u="none" strike="noStrike" dirty="0">
                          <a:solidFill>
                            <a:srgbClr val="000000"/>
                          </a:solidFill>
                          <a:effectLst/>
                          <a:latin typeface="Calibri"/>
                        </a:rPr>
                        <a:t>Vino DOC Cannonau</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Pecorino DOP (Pecorino Sardo, Fiore Sardo e Pecorino Romano)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Agnello di Sardegna IGP</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t"/>
                      <a:r>
                        <a:rPr lang="it-IT" sz="800" b="0" i="0" u="none" strike="noStrike" dirty="0" smtClean="0">
                          <a:solidFill>
                            <a:srgbClr val="000000"/>
                          </a:solidFill>
                          <a:effectLst/>
                          <a:latin typeface="Calibri"/>
                        </a:rPr>
                        <a:t>Arzana</a:t>
                      </a:r>
                      <a:r>
                        <a:rPr lang="it-IT" sz="800" b="0" i="0" u="none" strike="noStrike" dirty="0">
                          <a:solidFill>
                            <a:srgbClr val="000000"/>
                          </a:solidFill>
                          <a:effectLst/>
                          <a:latin typeface="Calibri"/>
                        </a:rPr>
                        <a:t>, Baunei, Cardedu, Elini, Gairo,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Girasole, Ilbono, Jerzu, Lanusei, Loceri, Osini, Perdasdefogu, Seui, Talana, Tertenia, Triei, Ulassai, Urzulei, Ussassai Villagrande - Strisaili (OG)</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5608" marR="5608" marT="560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t"/>
                      <a:r>
                        <a:rPr lang="it-IT" sz="800" b="0" i="0" u="sng" strike="noStrike" dirty="0">
                          <a:solidFill>
                            <a:srgbClr val="000000"/>
                          </a:solidFill>
                          <a:effectLst/>
                          <a:latin typeface="Calibri"/>
                        </a:rPr>
                        <a:t>Sito UNESCO sede di evento</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Villaggio nuragico di Barumini (concerto jazz)</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straordinarie</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Tertenia (NU): Area Archeologica "Nuraghe </a:t>
                      </a:r>
                      <a:r>
                        <a:rPr lang="it-IT" sz="800" b="0" i="0" u="none" strike="noStrike" dirty="0" err="1">
                          <a:solidFill>
                            <a:srgbClr val="000000"/>
                          </a:solidFill>
                          <a:effectLst/>
                          <a:latin typeface="Calibri"/>
                        </a:rPr>
                        <a:t>Longu</a:t>
                      </a:r>
                      <a:r>
                        <a:rPr lang="it-IT" sz="800" b="0" i="0" u="none" strike="noStrike" dirty="0">
                          <a:solidFill>
                            <a:srgbClr val="000000"/>
                          </a:solidFill>
                          <a:effectLst/>
                          <a:latin typeface="Calibri"/>
                        </a:rPr>
                        <a:t>"</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5608" marR="5608" marT="560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613796">
                <a:tc rowSpan="2">
                  <a:txBody>
                    <a:bodyPr/>
                    <a:lstStyle/>
                    <a:p>
                      <a:pPr algn="ctr" fontAlgn="ctr"/>
                      <a:r>
                        <a:rPr lang="it-IT" sz="800" b="1" i="0" u="none" strike="noStrike" dirty="0">
                          <a:solidFill>
                            <a:srgbClr val="000000"/>
                          </a:solidFill>
                          <a:effectLst/>
                          <a:latin typeface="Calibri"/>
                        </a:rPr>
                        <a:t>Sicilia</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it-IT" sz="800" b="0" i="0" u="none" strike="noStrike">
                          <a:solidFill>
                            <a:srgbClr val="000000"/>
                          </a:solidFill>
                          <a:effectLst/>
                          <a:latin typeface="Calibri"/>
                        </a:rPr>
                        <a:t>EXPO 2015 Sicilia madre terra</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it-IT" sz="800" b="0" i="0" u="none" strike="noStrike" dirty="0">
                          <a:solidFill>
                            <a:srgbClr val="000000"/>
                          </a:solidFill>
                          <a:effectLst/>
                          <a:latin typeface="Calibri"/>
                        </a:rPr>
                        <a:t>Produzioni agrumicole</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Olio extravergine d'oliva (DOP Monti Iblei </a:t>
                      </a:r>
                      <a:r>
                        <a:rPr lang="it-IT" sz="800" b="0" i="0" u="none" strike="noStrike" dirty="0" smtClean="0">
                          <a:solidFill>
                            <a:srgbClr val="000000"/>
                          </a:solidFill>
                          <a:effectLst/>
                          <a:latin typeface="Calibri"/>
                        </a:rPr>
                        <a:t/>
                      </a:r>
                      <a:br>
                        <a:rPr lang="it-IT" sz="800" b="0" i="0" u="none" strike="noStrike" dirty="0" smtClean="0">
                          <a:solidFill>
                            <a:srgbClr val="000000"/>
                          </a:solidFill>
                          <a:effectLst/>
                          <a:latin typeface="Calibri"/>
                        </a:rPr>
                      </a:br>
                      <a:r>
                        <a:rPr lang="it-IT" sz="800" b="0" i="0" u="none" strike="noStrike" dirty="0" smtClean="0">
                          <a:solidFill>
                            <a:srgbClr val="000000"/>
                          </a:solidFill>
                          <a:effectLst/>
                          <a:latin typeface="Calibri"/>
                        </a:rPr>
                        <a:t>e </a:t>
                      </a:r>
                      <a:r>
                        <a:rPr lang="it-IT" sz="800" b="0" i="0" u="none" strike="noStrike" dirty="0">
                          <a:solidFill>
                            <a:srgbClr val="000000"/>
                          </a:solidFill>
                          <a:effectLst/>
                          <a:latin typeface="Calibri"/>
                        </a:rPr>
                        <a:t>Monte Etna</a:t>
                      </a:r>
                      <a:r>
                        <a:rPr lang="it-IT" sz="800" b="0" i="0" u="none" strike="noStrike" dirty="0" smtClean="0">
                          <a:solidFill>
                            <a:srgbClr val="000000"/>
                          </a:solidFill>
                          <a:effectLst/>
                          <a:latin typeface="Calibri"/>
                        </a:rPr>
                        <a:t>) </a:t>
                      </a:r>
                      <a:br>
                        <a:rPr lang="it-IT" sz="800" b="0" i="0" u="none" strike="noStrike" dirty="0" smtClean="0">
                          <a:solidFill>
                            <a:srgbClr val="000000"/>
                          </a:solidFill>
                          <a:effectLst/>
                          <a:latin typeface="Calibri"/>
                        </a:rPr>
                      </a:br>
                      <a:r>
                        <a:rPr lang="it-IT" sz="800" b="0" i="0" u="none" strike="noStrike" dirty="0" smtClean="0">
                          <a:solidFill>
                            <a:srgbClr val="000000"/>
                          </a:solidFill>
                          <a:effectLst/>
                          <a:latin typeface="Calibri"/>
                        </a:rPr>
                        <a:t>Cioccolato </a:t>
                      </a:r>
                      <a:r>
                        <a:rPr lang="it-IT" sz="800" b="0" i="0" u="none" strike="noStrike" dirty="0">
                          <a:solidFill>
                            <a:srgbClr val="000000"/>
                          </a:solidFill>
                          <a:effectLst/>
                          <a:latin typeface="Calibri"/>
                        </a:rPr>
                        <a:t>modicano</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it-IT" sz="800" b="0" i="0" u="none" strike="noStrike" dirty="0">
                          <a:solidFill>
                            <a:srgbClr val="000000"/>
                          </a:solidFill>
                          <a:effectLst/>
                          <a:latin typeface="Calibri"/>
                        </a:rPr>
                        <a:t>Modica, Scicli (RG)</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Canicattini Bagni, Cassaro, Ferla, Noto, Palazzolo -Acreide, Siracusa, Sortino (SR)</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5608" marR="5608" marT="560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pPr algn="l" fontAlgn="t"/>
                      <a:r>
                        <a:rPr lang="it-IT" sz="800" b="0" i="0" u="sng" strike="noStrike" dirty="0">
                          <a:solidFill>
                            <a:srgbClr val="000000"/>
                          </a:solidFill>
                          <a:effectLst/>
                          <a:latin typeface="Calibri"/>
                        </a:rPr>
                        <a:t>Sito UNESCO sede di </a:t>
                      </a:r>
                      <a:r>
                        <a:rPr lang="it-IT" sz="800" b="0" i="0" u="sng" strike="noStrike" dirty="0" smtClean="0">
                          <a:solidFill>
                            <a:srgbClr val="000000"/>
                          </a:solidFill>
                          <a:effectLst/>
                          <a:latin typeface="Calibri"/>
                        </a:rPr>
                        <a:t>evento</a:t>
                      </a:r>
                      <a:r>
                        <a:rPr lang="it-IT" sz="800" b="0" i="0" u="none" strike="noStrike" dirty="0" smtClean="0">
                          <a:solidFill>
                            <a:srgbClr val="000000"/>
                          </a:solidFill>
                          <a:effectLst/>
                          <a:latin typeface="Calibri"/>
                        </a:rPr>
                        <a:t>: Siracusa </a:t>
                      </a:r>
                      <a:r>
                        <a:rPr lang="it-IT" sz="800" b="0" i="0" u="none" strike="noStrike" dirty="0">
                          <a:solidFill>
                            <a:srgbClr val="000000"/>
                          </a:solidFill>
                          <a:effectLst/>
                          <a:latin typeface="Calibri"/>
                        </a:rPr>
                        <a:t>e le necropoli rupestri di </a:t>
                      </a:r>
                      <a:r>
                        <a:rPr lang="it-IT" sz="800" b="0" i="0" u="none" strike="noStrike" dirty="0" err="1">
                          <a:solidFill>
                            <a:srgbClr val="000000"/>
                          </a:solidFill>
                          <a:effectLst/>
                          <a:latin typeface="Calibri"/>
                        </a:rPr>
                        <a:t>Pantalica</a:t>
                      </a:r>
                      <a:r>
                        <a:rPr lang="it-IT" sz="800" b="0" i="0" u="none" strike="noStrike" dirty="0">
                          <a:solidFill>
                            <a:srgbClr val="000000"/>
                          </a:solidFill>
                          <a:effectLst/>
                          <a:latin typeface="Calibri"/>
                        </a:rPr>
                        <a:t> (itinerario turistico)</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Altri siti UNESCO interessati dall’iniziativa</a:t>
                      </a:r>
                      <a:r>
                        <a:rPr lang="it-IT" sz="800" b="0" i="0" u="none" strike="noStrike" dirty="0">
                          <a:solidFill>
                            <a:srgbClr val="000000"/>
                          </a:solidFill>
                          <a:effectLst/>
                          <a:latin typeface="Calibri"/>
                        </a:rPr>
                        <a:t>: Monte </a:t>
                      </a:r>
                      <a:r>
                        <a:rPr lang="it-IT" sz="800" b="0" i="0" u="none" strike="noStrike" dirty="0" smtClean="0">
                          <a:solidFill>
                            <a:srgbClr val="000000"/>
                          </a:solidFill>
                          <a:effectLst/>
                          <a:latin typeface="Calibri"/>
                        </a:rPr>
                        <a:t>Etna</a:t>
                      </a:r>
                      <a:r>
                        <a:rPr lang="it-IT" sz="800" b="0" i="0" u="none" strike="noStrike" baseline="0" dirty="0" smtClean="0">
                          <a:solidFill>
                            <a:srgbClr val="000000"/>
                          </a:solidFill>
                          <a:effectLst/>
                          <a:latin typeface="Calibri"/>
                        </a:rPr>
                        <a:t> - </a:t>
                      </a:r>
                      <a:r>
                        <a:rPr lang="it-IT" sz="800" b="0" i="0" u="none" strike="noStrike" dirty="0" smtClean="0">
                          <a:solidFill>
                            <a:srgbClr val="000000"/>
                          </a:solidFill>
                          <a:effectLst/>
                          <a:latin typeface="Calibri"/>
                        </a:rPr>
                        <a:t>Le </a:t>
                      </a:r>
                      <a:r>
                        <a:rPr lang="it-IT" sz="800" b="0" i="0" u="none" strike="noStrike" dirty="0">
                          <a:solidFill>
                            <a:srgbClr val="000000"/>
                          </a:solidFill>
                          <a:effectLst/>
                          <a:latin typeface="Calibri"/>
                        </a:rPr>
                        <a:t>città tardo barocche della Val di Noto (sud-est della Sicilia</a:t>
                      </a:r>
                      <a:r>
                        <a:rPr lang="it-IT" sz="800" b="0" i="0" u="none" strike="noStrike" dirty="0" smtClean="0">
                          <a:solidFill>
                            <a:srgbClr val="000000"/>
                          </a:solidFill>
                          <a:effectLst/>
                          <a:latin typeface="Calibri"/>
                        </a:rPr>
                        <a:t>) - La </a:t>
                      </a:r>
                      <a:r>
                        <a:rPr lang="it-IT" sz="800" b="0" i="0" u="none" strike="noStrike" dirty="0">
                          <a:solidFill>
                            <a:srgbClr val="000000"/>
                          </a:solidFill>
                          <a:effectLst/>
                          <a:latin typeface="Calibri"/>
                        </a:rPr>
                        <a:t>Villa Romana del Casale di Piazza Armerina</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a:t>
                      </a:r>
                      <a:r>
                        <a:rPr lang="it-IT" sz="800" b="0" i="0" u="sng" strike="noStrike" dirty="0" smtClean="0">
                          <a:solidFill>
                            <a:srgbClr val="000000"/>
                          </a:solidFill>
                          <a:effectLst/>
                          <a:latin typeface="Calibri"/>
                        </a:rPr>
                        <a:t>straordinarie</a:t>
                      </a:r>
                      <a:r>
                        <a:rPr lang="it-IT" sz="800" b="0" i="0" u="none" strike="noStrike" dirty="0" smtClean="0">
                          <a:solidFill>
                            <a:srgbClr val="000000"/>
                          </a:solidFill>
                          <a:effectLst/>
                          <a:latin typeface="Calibri"/>
                        </a:rPr>
                        <a:t>: Siracusa</a:t>
                      </a:r>
                      <a:r>
                        <a:rPr lang="it-IT" sz="800" b="0" i="0" u="none" strike="noStrike" dirty="0">
                          <a:solidFill>
                            <a:srgbClr val="000000"/>
                          </a:solidFill>
                          <a:effectLst/>
                          <a:latin typeface="Calibri"/>
                        </a:rPr>
                        <a:t>: Archivio di Stato - </a:t>
                      </a:r>
                      <a:r>
                        <a:rPr lang="it-IT" sz="800" b="0" i="0" u="none" strike="noStrike" dirty="0" err="1">
                          <a:solidFill>
                            <a:srgbClr val="000000"/>
                          </a:solidFill>
                          <a:effectLst/>
                          <a:latin typeface="Calibri"/>
                        </a:rPr>
                        <a:t>Antiquarium</a:t>
                      </a:r>
                      <a:r>
                        <a:rPr lang="it-IT" sz="800" b="0" i="0" u="none" strike="noStrike" dirty="0">
                          <a:solidFill>
                            <a:srgbClr val="000000"/>
                          </a:solidFill>
                          <a:effectLst/>
                          <a:latin typeface="Calibri"/>
                        </a:rPr>
                        <a:t> del Castello di Eurialo - Galleria Regionale di Palazzo </a:t>
                      </a:r>
                      <a:r>
                        <a:rPr lang="it-IT" sz="800" b="0" i="0" u="none" strike="noStrike" dirty="0" err="1">
                          <a:solidFill>
                            <a:srgbClr val="000000"/>
                          </a:solidFill>
                          <a:effectLst/>
                          <a:latin typeface="Calibri"/>
                        </a:rPr>
                        <a:t>Bellomo</a:t>
                      </a:r>
                      <a:r>
                        <a:rPr lang="it-IT" sz="800" b="0" i="0" u="none" strike="noStrike" dirty="0">
                          <a:solidFill>
                            <a:srgbClr val="000000"/>
                          </a:solidFill>
                          <a:effectLst/>
                          <a:latin typeface="Calibri"/>
                        </a:rPr>
                        <a:t> - Itinerario degli Ipogei - Museo Archeologico Regionale "Paolo Orsi" - Zona Archeologica della Neapolis Orecchio di </a:t>
                      </a:r>
                      <a:r>
                        <a:rPr lang="it-IT" sz="800" b="0" i="0" u="none" strike="noStrike" dirty="0" smtClean="0">
                          <a:solidFill>
                            <a:srgbClr val="000000"/>
                          </a:solidFill>
                          <a:effectLst/>
                          <a:latin typeface="Calibri"/>
                        </a:rPr>
                        <a:t>Dioniso. Noto </a:t>
                      </a:r>
                      <a:r>
                        <a:rPr lang="it-IT" sz="800" b="0" i="0" u="none" strike="noStrike" dirty="0">
                          <a:solidFill>
                            <a:srgbClr val="000000"/>
                          </a:solidFill>
                          <a:effectLst/>
                          <a:latin typeface="Calibri"/>
                        </a:rPr>
                        <a:t>(SR): Sezione di Archivio di </a:t>
                      </a:r>
                      <a:r>
                        <a:rPr lang="it-IT" sz="800" b="0" i="0" u="none" strike="noStrike" dirty="0" smtClean="0">
                          <a:solidFill>
                            <a:srgbClr val="000000"/>
                          </a:solidFill>
                          <a:effectLst/>
                          <a:latin typeface="Calibri"/>
                        </a:rPr>
                        <a:t>Stato.</a:t>
                      </a:r>
                      <a:r>
                        <a:rPr lang="it-IT" sz="800" b="0" i="0" u="none" strike="noStrike" baseline="0" dirty="0" smtClean="0">
                          <a:solidFill>
                            <a:srgbClr val="000000"/>
                          </a:solidFill>
                          <a:effectLst/>
                          <a:latin typeface="Calibri"/>
                        </a:rPr>
                        <a:t> </a:t>
                      </a:r>
                      <a:r>
                        <a:rPr lang="it-IT" sz="800" b="0" i="0" u="none" strike="noStrike" dirty="0" smtClean="0">
                          <a:solidFill>
                            <a:srgbClr val="000000"/>
                          </a:solidFill>
                          <a:effectLst/>
                          <a:latin typeface="Calibri"/>
                        </a:rPr>
                        <a:t>Palazzolo </a:t>
                      </a:r>
                      <a:r>
                        <a:rPr lang="it-IT" sz="800" b="0" i="0" u="none" strike="noStrike" dirty="0">
                          <a:solidFill>
                            <a:srgbClr val="000000"/>
                          </a:solidFill>
                          <a:effectLst/>
                          <a:latin typeface="Calibri"/>
                        </a:rPr>
                        <a:t>Acreide (SR): Museo di Antonio Uccello - Teatro </a:t>
                      </a:r>
                      <a:r>
                        <a:rPr lang="it-IT" sz="800" b="0" i="0" u="none" strike="noStrike" dirty="0" err="1">
                          <a:solidFill>
                            <a:srgbClr val="000000"/>
                          </a:solidFill>
                          <a:effectLst/>
                          <a:latin typeface="Calibri"/>
                        </a:rPr>
                        <a:t>Antiquarium</a:t>
                      </a:r>
                      <a:r>
                        <a:rPr lang="it-IT" sz="800" b="0" i="0" u="none" strike="noStrike" dirty="0">
                          <a:solidFill>
                            <a:srgbClr val="000000"/>
                          </a:solidFill>
                          <a:effectLst/>
                          <a:latin typeface="Calibri"/>
                        </a:rPr>
                        <a:t> di </a:t>
                      </a:r>
                      <a:r>
                        <a:rPr lang="it-IT" sz="800" b="0" i="0" u="none" strike="noStrike" dirty="0" err="1" smtClean="0">
                          <a:solidFill>
                            <a:srgbClr val="000000"/>
                          </a:solidFill>
                          <a:effectLst/>
                          <a:latin typeface="Calibri"/>
                        </a:rPr>
                        <a:t>Himera</a:t>
                      </a:r>
                      <a:r>
                        <a:rPr lang="it-IT" sz="800" b="0" i="0" u="none" strike="noStrike" dirty="0" smtClean="0">
                          <a:solidFill>
                            <a:srgbClr val="000000"/>
                          </a:solidFill>
                          <a:effectLst/>
                          <a:latin typeface="Calibri"/>
                        </a:rPr>
                        <a:t>.</a:t>
                      </a:r>
                      <a:r>
                        <a:rPr lang="it-IT" sz="800" b="0" i="0" u="none" strike="noStrike" baseline="0" dirty="0" smtClean="0">
                          <a:solidFill>
                            <a:srgbClr val="000000"/>
                          </a:solidFill>
                          <a:effectLst/>
                          <a:latin typeface="Calibri"/>
                        </a:rPr>
                        <a:t> </a:t>
                      </a:r>
                      <a:r>
                        <a:rPr lang="it-IT" sz="800" b="0" i="0" u="none" strike="noStrike" dirty="0" smtClean="0">
                          <a:solidFill>
                            <a:srgbClr val="000000"/>
                          </a:solidFill>
                          <a:effectLst/>
                          <a:latin typeface="Calibri"/>
                        </a:rPr>
                        <a:t>Modica </a:t>
                      </a:r>
                      <a:r>
                        <a:rPr lang="it-IT" sz="800" b="0" i="0" u="none" strike="noStrike" dirty="0">
                          <a:solidFill>
                            <a:srgbClr val="000000"/>
                          </a:solidFill>
                          <a:effectLst/>
                          <a:latin typeface="Calibri"/>
                        </a:rPr>
                        <a:t>(RG): Cava d'Ispica - Sezione di Archivio di Stato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Castelvetrano (TP): Zona Archeologica di </a:t>
                      </a:r>
                      <a:r>
                        <a:rPr lang="it-IT" sz="800" b="0" i="0" u="none" strike="noStrike" dirty="0" smtClean="0">
                          <a:solidFill>
                            <a:srgbClr val="000000"/>
                          </a:solidFill>
                          <a:effectLst/>
                          <a:latin typeface="Calibri"/>
                        </a:rPr>
                        <a:t>Selinunte</a:t>
                      </a:r>
                      <a:endParaRPr lang="it-IT" sz="800" b="0" i="0" u="none" strike="noStrike" dirty="0">
                        <a:solidFill>
                          <a:srgbClr val="000000"/>
                        </a:solidFill>
                        <a:effectLst/>
                        <a:latin typeface="Calibri"/>
                      </a:endParaRPr>
                    </a:p>
                  </a:txBody>
                  <a:tcPr marL="5608" marR="5608" marT="560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492156">
                <a:tc vMerge="1">
                  <a:txBody>
                    <a:bodyPr/>
                    <a:lstStyle/>
                    <a:p>
                      <a:endParaRPr lang="it-IT"/>
                    </a:p>
                  </a:txBody>
                  <a:tcPr/>
                </a:tc>
                <a:tc>
                  <a:txBody>
                    <a:bodyPr/>
                    <a:lstStyle/>
                    <a:p>
                      <a:pPr algn="l" fontAlgn="ctr"/>
                      <a:r>
                        <a:rPr lang="it-IT" sz="800" b="0" i="0" u="none" strike="noStrike">
                          <a:solidFill>
                            <a:srgbClr val="000000"/>
                          </a:solidFill>
                          <a:effectLst/>
                          <a:latin typeface="Calibri"/>
                        </a:rPr>
                        <a:t>Sicily Tasting Journey - Le Vie del Gusto in Sicilia</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it-IT" sz="800" b="0" i="0" u="none" strike="noStrike">
                          <a:solidFill>
                            <a:srgbClr val="000000"/>
                          </a:solidFill>
                          <a:effectLst/>
                          <a:latin typeface="Calibri"/>
                        </a:rPr>
                        <a:t>Pistacchio di Bronte</a:t>
                      </a:r>
                      <a:br>
                        <a:rPr lang="it-IT" sz="800" b="0" i="0" u="none" strike="noStrike">
                          <a:solidFill>
                            <a:srgbClr val="000000"/>
                          </a:solidFill>
                          <a:effectLst/>
                          <a:latin typeface="Calibri"/>
                        </a:rPr>
                      </a:br>
                      <a:r>
                        <a:rPr lang="it-IT" sz="800" b="0" i="0" u="none" strike="noStrike">
                          <a:solidFill>
                            <a:srgbClr val="000000"/>
                          </a:solidFill>
                          <a:effectLst/>
                          <a:latin typeface="Calibri"/>
                        </a:rPr>
                        <a:t>Vini DOC </a:t>
                      </a:r>
                      <a:br>
                        <a:rPr lang="it-IT" sz="800" b="0" i="0" u="none" strike="noStrike">
                          <a:solidFill>
                            <a:srgbClr val="000000"/>
                          </a:solidFill>
                          <a:effectLst/>
                          <a:latin typeface="Calibri"/>
                        </a:rPr>
                      </a:br>
                      <a:r>
                        <a:rPr lang="it-IT" sz="800" b="0" i="0" u="none" strike="noStrike">
                          <a:solidFill>
                            <a:srgbClr val="000000"/>
                          </a:solidFill>
                          <a:effectLst/>
                          <a:latin typeface="Calibri"/>
                        </a:rPr>
                        <a:t>Prodotti ittici (freschi e conservieri)</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it-IT" sz="800" b="0" i="0" u="none" strike="noStrike" dirty="0">
                          <a:solidFill>
                            <a:srgbClr val="000000"/>
                          </a:solidFill>
                          <a:effectLst/>
                          <a:latin typeface="Calibri"/>
                        </a:rPr>
                        <a:t>Menfi (AG)</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Bronte, Linguaglossa, Passopisciaro - Castiglione di Sicilia, Randazzo, Riposto (CT</a:t>
                      </a:r>
                      <a:r>
                        <a:rPr lang="it-IT" sz="800" b="0" i="0" u="none" strike="noStrike" dirty="0" smtClean="0">
                          <a:solidFill>
                            <a:srgbClr val="000000"/>
                          </a:solidFill>
                          <a:effectLst/>
                          <a:latin typeface="Calibri"/>
                        </a:rPr>
                        <a:t>),</a:t>
                      </a:r>
                      <a:r>
                        <a:rPr lang="it-IT" sz="800" b="0" i="0" u="none" strike="noStrike" baseline="0" dirty="0" smtClean="0">
                          <a:solidFill>
                            <a:srgbClr val="000000"/>
                          </a:solidFill>
                          <a:effectLst/>
                          <a:latin typeface="Calibri"/>
                        </a:rPr>
                        <a:t> </a:t>
                      </a:r>
                      <a:r>
                        <a:rPr lang="it-IT" sz="800" b="0" i="0" u="none" strike="noStrike" dirty="0" smtClean="0">
                          <a:solidFill>
                            <a:srgbClr val="000000"/>
                          </a:solidFill>
                          <a:effectLst/>
                          <a:latin typeface="Calibri"/>
                        </a:rPr>
                        <a:t>Castelbuono </a:t>
                      </a:r>
                      <a:r>
                        <a:rPr lang="it-IT" sz="800" b="0" i="0" u="none" strike="noStrike" dirty="0">
                          <a:solidFill>
                            <a:srgbClr val="000000"/>
                          </a:solidFill>
                          <a:effectLst/>
                          <a:latin typeface="Calibri"/>
                        </a:rPr>
                        <a:t>- Madonie, Cefalù (PA)</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Alcamo, Castelvetrano (TP</a:t>
                      </a:r>
                      <a:r>
                        <a:rPr lang="it-IT" sz="800" b="0" i="0" u="none" strike="noStrike" dirty="0" smtClean="0">
                          <a:solidFill>
                            <a:srgbClr val="000000"/>
                          </a:solidFill>
                          <a:effectLst/>
                          <a:latin typeface="Calibri"/>
                        </a:rPr>
                        <a:t>)</a:t>
                      </a:r>
                      <a:endParaRPr lang="it-IT" sz="800" b="0" i="0" u="none" strike="noStrike" dirty="0">
                        <a:solidFill>
                          <a:srgbClr val="000000"/>
                        </a:solidFill>
                        <a:effectLst/>
                        <a:latin typeface="Calibri"/>
                      </a:endParaRPr>
                    </a:p>
                  </a:txBody>
                  <a:tcPr marL="5608" marR="5608" marT="560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it-IT"/>
                    </a:p>
                  </a:txBody>
                  <a:tcPr/>
                </a:tc>
              </a:tr>
              <a:tr h="1100358">
                <a:tc>
                  <a:txBody>
                    <a:bodyPr/>
                    <a:lstStyle/>
                    <a:p>
                      <a:pPr algn="ctr" fontAlgn="ctr"/>
                      <a:r>
                        <a:rPr lang="it-IT" sz="800" b="1" i="0" u="none" strike="noStrike" dirty="0">
                          <a:solidFill>
                            <a:srgbClr val="000000"/>
                          </a:solidFill>
                          <a:effectLst/>
                          <a:latin typeface="Calibri"/>
                        </a:rPr>
                        <a:t>Toscana</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none" strike="noStrike" dirty="0">
                          <a:solidFill>
                            <a:srgbClr val="000000"/>
                          </a:solidFill>
                          <a:effectLst/>
                          <a:latin typeface="Calibri"/>
                        </a:rPr>
                        <a:t>Taste </a:t>
                      </a:r>
                      <a:r>
                        <a:rPr lang="it-IT" sz="800" b="0" i="0" u="none" strike="noStrike" dirty="0" err="1">
                          <a:solidFill>
                            <a:srgbClr val="000000"/>
                          </a:solidFill>
                          <a:effectLst/>
                          <a:latin typeface="Calibri"/>
                        </a:rPr>
                        <a:t>Tuscany</a:t>
                      </a:r>
                      <a:endParaRPr lang="it-IT" sz="800" b="0" i="0" u="none" strike="noStrike" dirty="0">
                        <a:solidFill>
                          <a:srgbClr val="000000"/>
                        </a:solidFill>
                        <a:effectLst/>
                        <a:latin typeface="Calibri"/>
                      </a:endParaRP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it-IT" sz="800" b="0" i="0" u="none" strike="noStrike" dirty="0">
                          <a:solidFill>
                            <a:srgbClr val="000000"/>
                          </a:solidFill>
                          <a:effectLst/>
                          <a:latin typeface="Calibri"/>
                        </a:rPr>
                        <a:t>Olio extravergine d'oliva (Olio Chianti Classico DOP, Olio Toscano IGP)</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Carne di razza bovina </a:t>
                      </a:r>
                      <a:r>
                        <a:rPr lang="it-IT" sz="800" b="0" i="0" u="none" strike="noStrike" dirty="0" smtClean="0">
                          <a:solidFill>
                            <a:srgbClr val="000000"/>
                          </a:solidFill>
                          <a:effectLst/>
                          <a:latin typeface="Calibri"/>
                        </a:rPr>
                        <a:t>chianina. Vini  </a:t>
                      </a:r>
                      <a:r>
                        <a:rPr lang="it-IT" sz="800" b="0" i="0" u="none" strike="noStrike" dirty="0">
                          <a:solidFill>
                            <a:srgbClr val="000000"/>
                          </a:solidFill>
                          <a:effectLst/>
                          <a:latin typeface="Calibri"/>
                        </a:rPr>
                        <a:t>(Chianti Classico DOCG,  Vin Santo del Chianti Classico DOCG,  Colli dell’Etruria centrale DOC )</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t"/>
                      <a:r>
                        <a:rPr lang="it-IT" sz="800" b="0" i="0" u="none" strike="noStrike" dirty="0">
                          <a:solidFill>
                            <a:srgbClr val="000000"/>
                          </a:solidFill>
                          <a:effectLst/>
                          <a:latin typeface="Calibri"/>
                        </a:rPr>
                        <a:t>Civitella in Val di Chiana, Cortona, Foiano della Chiana, Lucignano, Marciano della Chiana, Monte San Savino (AR)</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Bagno a Ripoli, Barberino Val d'Elsa, Greve in Chianti, Impruneta, San Casciano in Val di Pesa, Tavernelle Val di Pesa (FI)</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Castellina in Chianti, Castelnuovo Berardenga, Cetona, Chianciano Terme, Chiusi, Gaiole in Chianti, Montepulciano, Radda in Chianti, Sarteano, Sinalunga, Torrita di Siena (SI)</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5608" marR="5608" marT="560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t"/>
                      <a:r>
                        <a:rPr lang="it-IT" sz="800" b="0" i="0" u="sng" strike="noStrike" dirty="0">
                          <a:solidFill>
                            <a:srgbClr val="000000"/>
                          </a:solidFill>
                          <a:effectLst/>
                          <a:latin typeface="Calibri"/>
                        </a:rPr>
                        <a:t>Sito UNESCO sede di evento</a:t>
                      </a:r>
                      <a:r>
                        <a:rPr lang="it-IT" sz="800" b="0" i="0" u="none" strike="noStrike" dirty="0">
                          <a:solidFill>
                            <a:srgbClr val="000000"/>
                          </a:solidFill>
                          <a:effectLst/>
                          <a:latin typeface="Calibri"/>
                        </a:rPr>
                        <a:t>: Val d’Orcia (cinema)</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Altri siti interessati </a:t>
                      </a:r>
                      <a:r>
                        <a:rPr lang="it-IT" sz="800" b="0" i="0" u="sng" strike="noStrike" dirty="0" smtClean="0">
                          <a:solidFill>
                            <a:srgbClr val="000000"/>
                          </a:solidFill>
                          <a:effectLst/>
                          <a:latin typeface="Calibri"/>
                        </a:rPr>
                        <a:t>dall’iniziativa</a:t>
                      </a:r>
                      <a:r>
                        <a:rPr lang="it-IT" sz="800" b="0" i="0" u="none" strike="noStrike" dirty="0" smtClean="0">
                          <a:solidFill>
                            <a:srgbClr val="000000"/>
                          </a:solidFill>
                          <a:effectLst/>
                          <a:latin typeface="Calibri"/>
                        </a:rPr>
                        <a:t>:</a:t>
                      </a:r>
                      <a:r>
                        <a:rPr lang="it-IT" sz="800" b="0" i="0" u="sng" strike="noStrike" dirty="0" smtClean="0">
                          <a:solidFill>
                            <a:srgbClr val="000000"/>
                          </a:solidFill>
                          <a:effectLst/>
                          <a:latin typeface="Calibri"/>
                        </a:rPr>
                        <a:t> </a:t>
                      </a:r>
                      <a:r>
                        <a:rPr lang="it-IT" sz="800" b="0" i="0" u="none" strike="noStrike" dirty="0" smtClean="0">
                          <a:solidFill>
                            <a:srgbClr val="000000"/>
                          </a:solidFill>
                          <a:effectLst/>
                          <a:latin typeface="Calibri"/>
                        </a:rPr>
                        <a:t>Sistemi </a:t>
                      </a:r>
                      <a:r>
                        <a:rPr lang="it-IT" sz="800" b="0" i="0" u="none" strike="noStrike" dirty="0">
                          <a:solidFill>
                            <a:srgbClr val="000000"/>
                          </a:solidFill>
                          <a:effectLst/>
                          <a:latin typeface="Calibri"/>
                        </a:rPr>
                        <a:t>museali del Chianti e della Fondazione Musei Senesi</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straordinarie</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San Casciano in Val di Pesa (FI): Tumulo Etrusco Orientalizzante</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Cortona (AR): Area Archeologica Tumuli del Sodo e di Camucia - Tomba Etrusca di Età Ellenistica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Chiusi (SI): Museo Archeologico Nazionale - Tomba del Colle - Tomba della Pellegrina - Tomba della Scimmia - Tomba del </a:t>
                      </a:r>
                      <a:r>
                        <a:rPr lang="it-IT" sz="800" b="0" i="0" u="none" strike="noStrike" dirty="0" err="1">
                          <a:solidFill>
                            <a:srgbClr val="000000"/>
                          </a:solidFill>
                          <a:effectLst/>
                          <a:latin typeface="Calibri"/>
                        </a:rPr>
                        <a:t>Keone</a:t>
                      </a:r>
                      <a:r>
                        <a:rPr lang="it-IT" sz="800" b="0" i="0" u="none" strike="noStrike" dirty="0">
                          <a:solidFill>
                            <a:srgbClr val="000000"/>
                          </a:solidFill>
                          <a:effectLst/>
                          <a:latin typeface="Calibri"/>
                        </a:rPr>
                        <a:t> o del Pozzo - Mura </a:t>
                      </a:r>
                      <a:r>
                        <a:rPr lang="it-IT" sz="800" b="0" i="0" u="none" strike="noStrike" dirty="0" err="1">
                          <a:solidFill>
                            <a:srgbClr val="000000"/>
                          </a:solidFill>
                          <a:effectLst/>
                          <a:latin typeface="Calibri"/>
                        </a:rPr>
                        <a:t>Urbande</a:t>
                      </a:r>
                      <a:r>
                        <a:rPr lang="it-IT" sz="800" b="0" i="0" u="none" strike="noStrike" dirty="0">
                          <a:solidFill>
                            <a:srgbClr val="000000"/>
                          </a:solidFill>
                          <a:effectLst/>
                          <a:latin typeface="Calibri"/>
                        </a:rPr>
                        <a:t> di Età Etrusca e Romana - Catacomba di Santa Caterina - Catacomba di Santa </a:t>
                      </a:r>
                      <a:r>
                        <a:rPr lang="it-IT" sz="800" b="0" i="0" u="none" strike="noStrike" dirty="0" err="1" smtClean="0">
                          <a:solidFill>
                            <a:srgbClr val="000000"/>
                          </a:solidFill>
                          <a:effectLst/>
                          <a:latin typeface="Calibri"/>
                        </a:rPr>
                        <a:t>Mustiola</a:t>
                      </a:r>
                      <a:endParaRPr lang="it-IT" sz="800" b="0" i="0" u="none" strike="noStrike" dirty="0">
                        <a:solidFill>
                          <a:srgbClr val="000000"/>
                        </a:solidFill>
                        <a:effectLst/>
                        <a:latin typeface="Calibri"/>
                      </a:endParaRPr>
                    </a:p>
                  </a:txBody>
                  <a:tcPr marL="5608" marR="5608" marT="560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857077">
                <a:tc>
                  <a:txBody>
                    <a:bodyPr/>
                    <a:lstStyle/>
                    <a:p>
                      <a:pPr algn="ctr" fontAlgn="ctr"/>
                      <a:r>
                        <a:rPr lang="it-IT" sz="800" b="1" i="0" u="none" strike="noStrike" dirty="0">
                          <a:solidFill>
                            <a:srgbClr val="000000"/>
                          </a:solidFill>
                          <a:effectLst/>
                          <a:latin typeface="Calibri"/>
                        </a:rPr>
                        <a:t>Provincia Autonoma di Trento</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it-IT" sz="800" b="0" i="0" u="none" strike="noStrike">
                          <a:solidFill>
                            <a:srgbClr val="000000"/>
                          </a:solidFill>
                          <a:effectLst/>
                          <a:latin typeface="Calibri"/>
                        </a:rPr>
                        <a:t>Valorizzare in occasione di EXPO 2015 gli attrattori culturali e le filiere di produzione agroalimentare di Qualità del Trentino</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800" b="0" i="0" u="none" strike="noStrike" dirty="0">
                          <a:solidFill>
                            <a:srgbClr val="000000"/>
                          </a:solidFill>
                          <a:effectLst/>
                          <a:latin typeface="Calibri"/>
                        </a:rPr>
                        <a:t>Vini e spumante </a:t>
                      </a:r>
                      <a:r>
                        <a:rPr lang="it-IT" sz="800" b="0" i="0" u="none" strike="noStrike" dirty="0" err="1">
                          <a:solidFill>
                            <a:srgbClr val="000000"/>
                          </a:solidFill>
                          <a:effectLst/>
                          <a:latin typeface="Calibri"/>
                        </a:rPr>
                        <a:t>Trentodoc</a:t>
                      </a:r>
                      <a:r>
                        <a:rPr lang="it-IT" sz="800" b="0" i="0" u="none" strike="noStrike" dirty="0">
                          <a:solidFill>
                            <a:srgbClr val="000000"/>
                          </a:solidFill>
                          <a:effectLst/>
                          <a:latin typeface="Calibri"/>
                        </a:rPr>
                        <a:t> </a:t>
                      </a:r>
                      <a:br>
                        <a:rPr lang="it-IT" sz="800" b="0" i="0" u="none" strike="noStrike" dirty="0">
                          <a:solidFill>
                            <a:srgbClr val="000000"/>
                          </a:solidFill>
                          <a:effectLst/>
                          <a:latin typeface="Calibri"/>
                        </a:rPr>
                      </a:br>
                      <a:r>
                        <a:rPr lang="it-IT" sz="800" b="0" i="0" u="none" strike="noStrike" dirty="0" err="1">
                          <a:solidFill>
                            <a:srgbClr val="000000"/>
                          </a:solidFill>
                          <a:effectLst/>
                          <a:latin typeface="Calibri"/>
                        </a:rPr>
                        <a:t>Formaggii</a:t>
                      </a:r>
                      <a:r>
                        <a:rPr lang="it-IT" sz="800" b="0" i="0" u="none" strike="noStrike" dirty="0">
                          <a:solidFill>
                            <a:srgbClr val="000000"/>
                          </a:solidFill>
                          <a:effectLst/>
                          <a:latin typeface="Calibri"/>
                        </a:rPr>
                        <a:t> DOP e </a:t>
                      </a:r>
                      <a:r>
                        <a:rPr lang="it-IT" sz="800" b="0" i="0" u="none" strike="noStrike" dirty="0" err="1">
                          <a:solidFill>
                            <a:srgbClr val="000000"/>
                          </a:solidFill>
                          <a:effectLst/>
                          <a:latin typeface="Calibri"/>
                        </a:rPr>
                        <a:t>Trentingrana</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Frutta (mela Val di Non DOP)</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it-IT" sz="800" b="0" i="0" u="none" strike="noStrike">
                          <a:solidFill>
                            <a:srgbClr val="000000"/>
                          </a:solidFill>
                          <a:effectLst/>
                          <a:latin typeface="Calibri"/>
                        </a:rPr>
                        <a:t>Asta dell’Adige</a:t>
                      </a:r>
                    </a:p>
                  </a:txBody>
                  <a:tcPr marL="5608" marR="5608" marT="560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it-IT" sz="800" b="0" i="0" u="sng" strike="noStrike" dirty="0">
                          <a:solidFill>
                            <a:srgbClr val="000000"/>
                          </a:solidFill>
                          <a:effectLst/>
                          <a:latin typeface="Calibri"/>
                        </a:rPr>
                        <a:t>Sito culturale sede di </a:t>
                      </a:r>
                      <a:r>
                        <a:rPr lang="it-IT" sz="800" b="0" i="0" u="sng" strike="noStrike" dirty="0" smtClean="0">
                          <a:solidFill>
                            <a:srgbClr val="000000"/>
                          </a:solidFill>
                          <a:effectLst/>
                          <a:latin typeface="Calibri"/>
                        </a:rPr>
                        <a:t>evento</a:t>
                      </a:r>
                      <a:r>
                        <a:rPr lang="it-IT" sz="800" b="0" i="0" u="none" strike="noStrike" dirty="0" smtClean="0">
                          <a:solidFill>
                            <a:srgbClr val="000000"/>
                          </a:solidFill>
                          <a:effectLst/>
                          <a:latin typeface="Calibri"/>
                        </a:rPr>
                        <a:t>: MUSE </a:t>
                      </a:r>
                      <a:r>
                        <a:rPr lang="it-IT" sz="800" b="0" i="0" u="none" strike="noStrike" dirty="0">
                          <a:solidFill>
                            <a:srgbClr val="000000"/>
                          </a:solidFill>
                          <a:effectLst/>
                          <a:latin typeface="Calibri"/>
                        </a:rPr>
                        <a:t>di Trento e MART di Rovereto (mostre)</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a:t>
                      </a:r>
                      <a:r>
                        <a:rPr lang="it-IT" sz="800" b="0" i="0" u="sng" strike="noStrike" dirty="0" smtClean="0">
                          <a:solidFill>
                            <a:srgbClr val="000000"/>
                          </a:solidFill>
                          <a:effectLst/>
                          <a:latin typeface="Calibri"/>
                        </a:rPr>
                        <a:t>straordinarie</a:t>
                      </a:r>
                      <a:r>
                        <a:rPr lang="it-IT" sz="800" b="0" i="0" u="none" strike="noStrike" dirty="0" smtClean="0">
                          <a:solidFill>
                            <a:srgbClr val="000000"/>
                          </a:solidFill>
                          <a:effectLst/>
                          <a:latin typeface="Calibri"/>
                        </a:rPr>
                        <a:t>: Trento</a:t>
                      </a:r>
                      <a:r>
                        <a:rPr lang="it-IT" sz="800" b="0" i="0" u="none" strike="noStrike" dirty="0">
                          <a:solidFill>
                            <a:srgbClr val="000000"/>
                          </a:solidFill>
                          <a:effectLst/>
                          <a:latin typeface="Calibri"/>
                        </a:rPr>
                        <a:t>: Archivio di Stato - Castello del Buonconsiglio - </a:t>
                      </a:r>
                      <a:r>
                        <a:rPr lang="it-IT" sz="800" b="0" i="0" u="none" strike="noStrike" dirty="0" err="1">
                          <a:solidFill>
                            <a:srgbClr val="000000"/>
                          </a:solidFill>
                          <a:effectLst/>
                          <a:latin typeface="Calibri"/>
                        </a:rPr>
                        <a:t>Doss</a:t>
                      </a:r>
                      <a:r>
                        <a:rPr lang="it-IT" sz="800" b="0" i="0" u="none" strike="noStrike" dirty="0">
                          <a:solidFill>
                            <a:srgbClr val="000000"/>
                          </a:solidFill>
                          <a:effectLst/>
                          <a:latin typeface="Calibri"/>
                        </a:rPr>
                        <a:t> Trento, Museo di Arte Moderna e Contemporanea di Trento e Rovereto - Museo della S.A.T. "Società Alpinisti Tridentini" - Museo Diocesano Tridentino - Museo Storico delle Truppe Alpine - Museo Storico in Trento - Museo Tridentino di Scienze Naturali - Spazio Archeologico Sotterraneo del </a:t>
                      </a:r>
                      <a:r>
                        <a:rPr lang="it-IT" sz="800" b="0" i="0" u="none" strike="noStrike" dirty="0" smtClean="0">
                          <a:solidFill>
                            <a:srgbClr val="000000"/>
                          </a:solidFill>
                          <a:effectLst/>
                          <a:latin typeface="Calibri"/>
                        </a:rPr>
                        <a:t>Sas.</a:t>
                      </a:r>
                      <a:r>
                        <a:rPr lang="it-IT" sz="800" b="0" i="0" u="none" strike="noStrike" baseline="0" dirty="0" smtClean="0">
                          <a:solidFill>
                            <a:srgbClr val="000000"/>
                          </a:solidFill>
                          <a:effectLst/>
                          <a:latin typeface="Calibri"/>
                        </a:rPr>
                        <a:t> </a:t>
                      </a:r>
                      <a:r>
                        <a:rPr lang="it-IT" sz="800" b="0" i="0" u="none" strike="noStrike" dirty="0" smtClean="0">
                          <a:solidFill>
                            <a:srgbClr val="000000"/>
                          </a:solidFill>
                          <a:effectLst/>
                          <a:latin typeface="Calibri"/>
                        </a:rPr>
                        <a:t>Rovereto </a:t>
                      </a:r>
                      <a:r>
                        <a:rPr lang="it-IT" sz="800" b="0" i="0" u="none" strike="noStrike" dirty="0">
                          <a:solidFill>
                            <a:srgbClr val="000000"/>
                          </a:solidFill>
                          <a:effectLst/>
                          <a:latin typeface="Calibri"/>
                        </a:rPr>
                        <a:t>(TN): MART - Museo di Arte Moderna e Contemporanea di Trento e Rovereto - Museo Civico - Museo Storico Italiano della </a:t>
                      </a:r>
                      <a:r>
                        <a:rPr lang="it-IT" sz="800" b="0" i="0" u="none" strike="noStrike" dirty="0" smtClean="0">
                          <a:solidFill>
                            <a:srgbClr val="000000"/>
                          </a:solidFill>
                          <a:effectLst/>
                          <a:latin typeface="Calibri"/>
                        </a:rPr>
                        <a:t>Guerra</a:t>
                      </a:r>
                      <a:endParaRPr lang="it-IT" sz="800" b="0" i="0" u="none" strike="noStrike" dirty="0">
                        <a:solidFill>
                          <a:srgbClr val="000000"/>
                        </a:solidFill>
                        <a:effectLst/>
                        <a:latin typeface="Calibri"/>
                      </a:endParaRPr>
                    </a:p>
                  </a:txBody>
                  <a:tcPr marL="5608" marR="5608" marT="560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00358">
                <a:tc>
                  <a:txBody>
                    <a:bodyPr/>
                    <a:lstStyle/>
                    <a:p>
                      <a:pPr algn="ctr" fontAlgn="ctr"/>
                      <a:r>
                        <a:rPr lang="it-IT" sz="800" b="1" i="0" u="none" strike="noStrike" dirty="0">
                          <a:solidFill>
                            <a:srgbClr val="000000"/>
                          </a:solidFill>
                          <a:effectLst/>
                          <a:latin typeface="Calibri"/>
                        </a:rPr>
                        <a:t>Umbria</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none" strike="noStrike" dirty="0">
                          <a:solidFill>
                            <a:srgbClr val="000000"/>
                          </a:solidFill>
                          <a:effectLst/>
                          <a:latin typeface="Calibri"/>
                        </a:rPr>
                        <a:t>Benedetto e Francesco. Vita e lavoro per il futuro</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it-IT" sz="800" b="0" i="0" u="none" strike="noStrike" dirty="0">
                          <a:solidFill>
                            <a:srgbClr val="000000"/>
                          </a:solidFill>
                          <a:effectLst/>
                          <a:latin typeface="Calibri"/>
                        </a:rPr>
                        <a:t>Filiera </a:t>
                      </a:r>
                      <a:r>
                        <a:rPr lang="it-IT" sz="800" b="0" i="0" u="none" strike="noStrike" dirty="0" smtClean="0">
                          <a:solidFill>
                            <a:srgbClr val="000000"/>
                          </a:solidFill>
                          <a:effectLst/>
                          <a:latin typeface="Calibri"/>
                        </a:rPr>
                        <a:t>dell‘olio </a:t>
                      </a:r>
                      <a:r>
                        <a:rPr lang="it-IT" sz="800" b="0" i="0" u="none" strike="noStrike" dirty="0">
                          <a:solidFill>
                            <a:srgbClr val="000000"/>
                          </a:solidFill>
                          <a:effectLst/>
                          <a:latin typeface="Calibri"/>
                        </a:rPr>
                        <a:t>extravergine d'oliva</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Vini DOC, DOCG e IGT</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Filiere della norcineria</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t"/>
                      <a:r>
                        <a:rPr lang="it-IT" sz="800" b="0" i="0" u="none" strike="noStrike" dirty="0">
                          <a:solidFill>
                            <a:srgbClr val="000000"/>
                          </a:solidFill>
                          <a:effectLst/>
                          <a:latin typeface="Calibri"/>
                        </a:rPr>
                        <a:t>Assisi, Bastia Umbra, Bettona, Bevagna, </a:t>
                      </a:r>
                      <a:r>
                        <a:rPr lang="it-IT" sz="800" b="0" i="0" u="none" strike="noStrike" dirty="0" smtClean="0">
                          <a:solidFill>
                            <a:srgbClr val="000000"/>
                          </a:solidFill>
                          <a:effectLst/>
                          <a:latin typeface="Calibri"/>
                        </a:rPr>
                        <a:t>Campello</a:t>
                      </a:r>
                      <a:r>
                        <a:rPr lang="it-IT" sz="800" b="0" i="0" u="none" strike="noStrike" dirty="0">
                          <a:solidFill>
                            <a:srgbClr val="000000"/>
                          </a:solidFill>
                          <a:effectLst/>
                          <a:latin typeface="Calibri"/>
                        </a:rPr>
                        <a:t>, Cannara, Cascia, Castel Ritaldi, Cerreto di Spoleto, Città di Castello, Foligno, Fossato di Vico, Giano, Gualdo Cattaneo, Gualdo Tadino, Gubbio, Massa Martana, Montefalco, Monteleone di Spoleto, Montone, Nocera Umbra, Norcia, Pietralunga, Poggiodomo, Preci, Sant'Anatolia di Narco, Scheggia e Pascelupo, Scheggino, Sellano, Sigillo, Spello, Spoleto, Todi, Torgiano, Trevi, Umbertide, Valfabbrica, Vallo di Nera, Valtopina (PG</a:t>
                      </a:r>
                      <a:r>
                        <a:rPr lang="it-IT" sz="800" b="0" i="0" u="none" strike="noStrike" dirty="0" smtClean="0">
                          <a:solidFill>
                            <a:srgbClr val="000000"/>
                          </a:solidFill>
                          <a:effectLst/>
                          <a:latin typeface="Calibri"/>
                        </a:rPr>
                        <a:t>), Arrone</a:t>
                      </a:r>
                      <a:r>
                        <a:rPr lang="it-IT" sz="800" b="0" i="0" u="none" strike="noStrike" dirty="0">
                          <a:solidFill>
                            <a:srgbClr val="000000"/>
                          </a:solidFill>
                          <a:effectLst/>
                          <a:latin typeface="Calibri"/>
                        </a:rPr>
                        <a:t>, Ferentillo, Montefranco, Polino (TR</a:t>
                      </a:r>
                      <a:r>
                        <a:rPr lang="it-IT" sz="800" b="0" i="0" u="none" strike="noStrike" dirty="0" smtClean="0">
                          <a:solidFill>
                            <a:srgbClr val="000000"/>
                          </a:solidFill>
                          <a:effectLst/>
                          <a:latin typeface="Calibri"/>
                        </a:rPr>
                        <a:t>)</a:t>
                      </a:r>
                      <a:endParaRPr lang="it-IT" sz="800" b="0" i="0" u="none" strike="noStrike" dirty="0">
                        <a:solidFill>
                          <a:srgbClr val="000000"/>
                        </a:solidFill>
                        <a:effectLst/>
                        <a:latin typeface="Calibri"/>
                      </a:endParaRPr>
                    </a:p>
                  </a:txBody>
                  <a:tcPr marL="5608" marR="5608" marT="560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t"/>
                      <a:r>
                        <a:rPr lang="it-IT" sz="800" b="0" i="0" u="sng" strike="noStrike" dirty="0">
                          <a:solidFill>
                            <a:srgbClr val="000000"/>
                          </a:solidFill>
                          <a:effectLst/>
                          <a:latin typeface="Calibri"/>
                        </a:rPr>
                        <a:t>Sito UNESCO sede di evento</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Assisi, la basilica di San Francesco e altri siti francescani (cinema)</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straordinarie</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Spoleto (PG): Museo Archeologico Statale e Teatro Romano - Museo Nazionale del Ducato di </a:t>
                      </a:r>
                      <a:r>
                        <a:rPr lang="it-IT" sz="800" b="0" i="0" u="none" strike="noStrike" dirty="0" smtClean="0">
                          <a:solidFill>
                            <a:srgbClr val="000000"/>
                          </a:solidFill>
                          <a:effectLst/>
                          <a:latin typeface="Calibri"/>
                        </a:rPr>
                        <a:t>Spoleto.</a:t>
                      </a:r>
                      <a:r>
                        <a:rPr lang="it-IT" sz="800" b="0" i="0" u="none" strike="noStrike" baseline="0" dirty="0" smtClean="0">
                          <a:solidFill>
                            <a:srgbClr val="000000"/>
                          </a:solidFill>
                          <a:effectLst/>
                          <a:latin typeface="Calibri"/>
                        </a:rPr>
                        <a:t> </a:t>
                      </a:r>
                      <a:r>
                        <a:rPr lang="it-IT" sz="800" b="0" i="0" u="none" strike="noStrike" dirty="0" smtClean="0">
                          <a:solidFill>
                            <a:srgbClr val="000000"/>
                          </a:solidFill>
                          <a:effectLst/>
                          <a:latin typeface="Calibri"/>
                        </a:rPr>
                        <a:t>Gubbio </a:t>
                      </a:r>
                      <a:r>
                        <a:rPr lang="it-IT" sz="800" b="0" i="0" u="none" strike="noStrike" dirty="0">
                          <a:solidFill>
                            <a:srgbClr val="000000"/>
                          </a:solidFill>
                          <a:effectLst/>
                          <a:latin typeface="Calibri"/>
                        </a:rPr>
                        <a:t>(PG): Palazzo Ducale - Teatro Romano</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Foligno (PG): Area Archeologica di </a:t>
                      </a:r>
                      <a:r>
                        <a:rPr lang="it-IT" sz="800" b="0" i="0" u="none" strike="noStrike" dirty="0" err="1">
                          <a:solidFill>
                            <a:srgbClr val="000000"/>
                          </a:solidFill>
                          <a:effectLst/>
                          <a:latin typeface="Calibri"/>
                        </a:rPr>
                        <a:t>Plestia</a:t>
                      </a:r>
                      <a:r>
                        <a:rPr lang="it-IT" sz="800" b="0" i="0" u="none" strike="noStrike" dirty="0">
                          <a:solidFill>
                            <a:srgbClr val="000000"/>
                          </a:solidFill>
                          <a:effectLst/>
                          <a:latin typeface="Calibri"/>
                        </a:rPr>
                        <a:t>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Orvieto (TR): Necropoli Etrusca "Crocifisso del Tufo" - Museo Statale Archeologico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San Giustino (PG): Castello Bufalini</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Sangemini (TR): Area Archeologica di </a:t>
                      </a:r>
                      <a:r>
                        <a:rPr lang="it-IT" sz="800" b="0" i="0" u="none" strike="noStrike" dirty="0" err="1" smtClean="0">
                          <a:solidFill>
                            <a:srgbClr val="000000"/>
                          </a:solidFill>
                          <a:effectLst/>
                          <a:latin typeface="Calibri"/>
                        </a:rPr>
                        <a:t>Carsulae</a:t>
                      </a:r>
                      <a:endParaRPr lang="it-IT" sz="800" b="0" i="0" u="none" strike="noStrike" dirty="0">
                        <a:solidFill>
                          <a:srgbClr val="000000"/>
                        </a:solidFill>
                        <a:effectLst/>
                        <a:latin typeface="Calibri"/>
                      </a:endParaRPr>
                    </a:p>
                  </a:txBody>
                  <a:tcPr marL="5608" marR="5608" marT="560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370516">
                <a:tc>
                  <a:txBody>
                    <a:bodyPr/>
                    <a:lstStyle/>
                    <a:p>
                      <a:pPr algn="ctr" fontAlgn="ctr"/>
                      <a:r>
                        <a:rPr lang="it-IT" sz="800" b="1" i="0" u="none" strike="noStrike" dirty="0">
                          <a:solidFill>
                            <a:srgbClr val="000000"/>
                          </a:solidFill>
                          <a:effectLst/>
                          <a:latin typeface="Calibri"/>
                        </a:rPr>
                        <a:t>Valle D'Aosta</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it-IT" sz="800" b="0" i="0" u="none" strike="noStrike" dirty="0">
                          <a:solidFill>
                            <a:srgbClr val="000000"/>
                          </a:solidFill>
                          <a:effectLst/>
                          <a:latin typeface="Calibri"/>
                        </a:rPr>
                        <a:t>Eccellenze del saper fare in un territorio difficile e sfidante</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800" b="0" i="0" u="none" strike="noStrike">
                          <a:solidFill>
                            <a:srgbClr val="000000"/>
                          </a:solidFill>
                          <a:effectLst/>
                          <a:latin typeface="Calibri"/>
                        </a:rPr>
                        <a:t>Filiera del latte                                                                                                                                                                                                                                                                                                Filiera del vino</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it-IT" sz="800" b="0" i="0" u="none" strike="noStrike" dirty="0">
                          <a:solidFill>
                            <a:srgbClr val="000000"/>
                          </a:solidFill>
                          <a:effectLst/>
                          <a:latin typeface="Calibri"/>
                        </a:rPr>
                        <a:t>Aosta, Ayas, Aymavilles, Bard, Cogne,</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Courmayeur, Fontainemore, Gressoney-La </a:t>
                      </a:r>
                      <a:r>
                        <a:rPr lang="it-IT" sz="800" b="0" i="0" u="none" strike="noStrike" dirty="0" err="1">
                          <a:solidFill>
                            <a:srgbClr val="000000"/>
                          </a:solidFill>
                          <a:effectLst/>
                          <a:latin typeface="Calibri"/>
                        </a:rPr>
                        <a:t>Trinité</a:t>
                      </a:r>
                      <a:r>
                        <a:rPr lang="it-IT" sz="800" b="0" i="0" u="none" strike="noStrike" dirty="0">
                          <a:solidFill>
                            <a:srgbClr val="000000"/>
                          </a:solidFill>
                          <a:effectLst/>
                          <a:latin typeface="Calibri"/>
                        </a:rPr>
                        <a:t>, Gressoney-Saint Jean, La Salle, Morgex, Saint-Pierre, Valtournenche (AO</a:t>
                      </a:r>
                      <a:r>
                        <a:rPr lang="it-IT" sz="800" b="0" i="0" u="none" strike="noStrike" dirty="0" smtClean="0">
                          <a:solidFill>
                            <a:srgbClr val="000000"/>
                          </a:solidFill>
                          <a:effectLst/>
                          <a:latin typeface="Calibri"/>
                        </a:rPr>
                        <a:t>)</a:t>
                      </a:r>
                      <a:endParaRPr lang="it-IT" sz="800" b="0" i="0" u="none" strike="noStrike" dirty="0">
                        <a:solidFill>
                          <a:srgbClr val="000000"/>
                        </a:solidFill>
                        <a:effectLst/>
                        <a:latin typeface="Calibri"/>
                      </a:endParaRPr>
                    </a:p>
                  </a:txBody>
                  <a:tcPr marL="5608" marR="5608" marT="560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it-IT" sz="800" b="0" i="0" u="sng" strike="noStrike" dirty="0">
                          <a:solidFill>
                            <a:srgbClr val="000000"/>
                          </a:solidFill>
                          <a:effectLst/>
                          <a:latin typeface="Calibri"/>
                        </a:rPr>
                        <a:t>Sito culturale sede di evento</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Centro storico di Aosta (teatro</a:t>
                      </a:r>
                      <a:r>
                        <a:rPr lang="it-IT" sz="800" b="0" i="0" u="none" strike="noStrike" dirty="0" smtClean="0">
                          <a:solidFill>
                            <a:srgbClr val="000000"/>
                          </a:solidFill>
                          <a:effectLst/>
                          <a:latin typeface="Calibri"/>
                        </a:rPr>
                        <a:t>)</a:t>
                      </a:r>
                      <a:endParaRPr lang="it-IT" sz="800" b="0" i="0" u="none" strike="noStrike" dirty="0">
                        <a:solidFill>
                          <a:srgbClr val="000000"/>
                        </a:solidFill>
                        <a:effectLst/>
                        <a:latin typeface="Calibri"/>
                      </a:endParaRPr>
                    </a:p>
                  </a:txBody>
                  <a:tcPr marL="5608" marR="5608" marT="560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01737">
                <a:tc>
                  <a:txBody>
                    <a:bodyPr/>
                    <a:lstStyle/>
                    <a:p>
                      <a:pPr algn="ctr" fontAlgn="ctr"/>
                      <a:r>
                        <a:rPr lang="it-IT" sz="800" b="1" i="0" u="none" strike="noStrike" dirty="0">
                          <a:solidFill>
                            <a:srgbClr val="000000"/>
                          </a:solidFill>
                          <a:effectLst/>
                          <a:latin typeface="Calibri"/>
                        </a:rPr>
                        <a:t>Veneto</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ctr"/>
                      <a:r>
                        <a:rPr lang="it-IT" sz="800" b="0" i="0" u="none" strike="noStrike" dirty="0">
                          <a:solidFill>
                            <a:srgbClr val="000000"/>
                          </a:solidFill>
                          <a:effectLst/>
                          <a:latin typeface="Calibri"/>
                        </a:rPr>
                        <a:t>Vino in Villa</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it-IT" sz="800" b="0" i="0" u="none" strike="noStrike" dirty="0">
                          <a:solidFill>
                            <a:srgbClr val="000000"/>
                          </a:solidFill>
                          <a:effectLst/>
                          <a:latin typeface="Calibri"/>
                        </a:rPr>
                        <a:t>Vini Veneti DOCG (Prosecco, Valpolicella, Amarone)</a:t>
                      </a:r>
                    </a:p>
                  </a:txBody>
                  <a:tcPr marL="5608" marR="5608" marT="56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t"/>
                      <a:r>
                        <a:rPr lang="it-IT" sz="800" b="0" i="0" u="none" strike="noStrike" dirty="0">
                          <a:solidFill>
                            <a:srgbClr val="000000"/>
                          </a:solidFill>
                          <a:effectLst/>
                          <a:latin typeface="Calibri"/>
                        </a:rPr>
                        <a:t>Cison di Valmarino, Colle Umberto, Conegliano, Farra di Soligo, Follina, Miane, Pieve di Soligo, Refrontolo, San Pietro di Feletto, San Vendemmiano, Susegana, Tarzo, Valdobbiadene, Vidor, Vittorio Veneto (TV) Caldiero, Cazzano di Tramigna, Colognola, Dolcè, Fumane, Illasi, Lavagno, Marano di Valpolicella, Mezzane, Montecchia, Monteforte, Negrar, Pescantina, San Bonifacio, San Giovanni Ilarione, San Martino B. A., San Pietro in Cariano, Sant'Ambrogio di Valpolicella, Sant'Anna d'Alfaedo, Soave (VR) Gambellara, Montebello Vicentino (VI</a:t>
                      </a:r>
                      <a:r>
                        <a:rPr lang="it-IT" sz="800" b="0" i="0" u="none" strike="noStrike" dirty="0" smtClean="0">
                          <a:solidFill>
                            <a:srgbClr val="000000"/>
                          </a:solidFill>
                          <a:effectLst/>
                          <a:latin typeface="Calibri"/>
                        </a:rPr>
                        <a:t>)</a:t>
                      </a:r>
                      <a:endParaRPr lang="it-IT" sz="800" b="0" i="0" u="none" strike="noStrike" dirty="0">
                        <a:solidFill>
                          <a:srgbClr val="000000"/>
                        </a:solidFill>
                        <a:effectLst/>
                        <a:latin typeface="Calibri"/>
                      </a:endParaRPr>
                    </a:p>
                  </a:txBody>
                  <a:tcPr marL="5608" marR="5608" marT="560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l" fontAlgn="t"/>
                      <a:r>
                        <a:rPr lang="it-IT" sz="800" b="0" i="0" u="sng" strike="noStrike" dirty="0">
                          <a:solidFill>
                            <a:srgbClr val="000000"/>
                          </a:solidFill>
                          <a:effectLst/>
                          <a:latin typeface="Calibri"/>
                        </a:rPr>
                        <a:t>Sito UNESCO sede di evento</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La città di Vicenza e le ville di Palladio in Veneto (teatro)</a:t>
                      </a:r>
                      <a:br>
                        <a:rPr lang="it-IT" sz="800" b="0" i="0" u="none" strike="noStrike" dirty="0">
                          <a:solidFill>
                            <a:srgbClr val="000000"/>
                          </a:solidFill>
                          <a:effectLst/>
                          <a:latin typeface="Calibri"/>
                        </a:rPr>
                      </a:br>
                      <a:r>
                        <a:rPr lang="it-IT" sz="800" b="0" i="0" u="sng" strike="noStrike" dirty="0">
                          <a:solidFill>
                            <a:srgbClr val="000000"/>
                          </a:solidFill>
                          <a:effectLst/>
                          <a:latin typeface="Calibri"/>
                        </a:rPr>
                        <a:t>Siti culturali oggetto di aperture straordinarie</a:t>
                      </a: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Dolcè (VR): Villa del Bene</a:t>
                      </a:r>
                      <a:br>
                        <a:rPr lang="it-IT" sz="800" b="0" i="0" u="none" strike="noStrike" dirty="0">
                          <a:solidFill>
                            <a:srgbClr val="000000"/>
                          </a:solidFill>
                          <a:effectLst/>
                          <a:latin typeface="Calibri"/>
                        </a:rPr>
                      </a:br>
                      <a:r>
                        <a:rPr lang="it-IT" sz="800" b="0" i="0" u="none" strike="noStrike" dirty="0">
                          <a:solidFill>
                            <a:srgbClr val="000000"/>
                          </a:solidFill>
                          <a:effectLst/>
                          <a:latin typeface="Calibri"/>
                        </a:rPr>
                        <a:t/>
                      </a:r>
                      <a:br>
                        <a:rPr lang="it-IT" sz="800" b="0" i="0" u="none" strike="noStrike" dirty="0">
                          <a:solidFill>
                            <a:srgbClr val="000000"/>
                          </a:solidFill>
                          <a:effectLst/>
                          <a:latin typeface="Calibri"/>
                        </a:rPr>
                      </a:br>
                      <a:endParaRPr lang="it-IT" sz="800" b="0" i="0" u="none" strike="noStrike" dirty="0">
                        <a:solidFill>
                          <a:srgbClr val="000000"/>
                        </a:solidFill>
                        <a:effectLst/>
                        <a:latin typeface="Calibri"/>
                      </a:endParaRPr>
                    </a:p>
                  </a:txBody>
                  <a:tcPr marL="5608" marR="5608" marT="560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bl>
          </a:graphicData>
        </a:graphic>
      </p:graphicFrame>
    </p:spTree>
    <p:extLst>
      <p:ext uri="{BB962C8B-B14F-4D97-AF65-F5344CB8AC3E}">
        <p14:creationId xmlns:p14="http://schemas.microsoft.com/office/powerpoint/2010/main" val="39694964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1_2014.05.2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76384"/>
            <a:ext cx="9144000" cy="6464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90845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txBox="1">
            <a:spLocks/>
          </p:cNvSpPr>
          <p:nvPr/>
        </p:nvSpPr>
        <p:spPr>
          <a:xfrm>
            <a:off x="467544" y="404663"/>
            <a:ext cx="7128792" cy="57606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it-IT" sz="2500" b="1" dirty="0" smtClean="0">
                <a:solidFill>
                  <a:schemeClr val="bg1">
                    <a:lumMod val="65000"/>
                  </a:schemeClr>
                </a:solidFill>
                <a:latin typeface="+mn-lt"/>
                <a:cs typeface="Arial" panose="020B0604020202020204" pitchFamily="34" charset="0"/>
              </a:rPr>
              <a:t>2. </a:t>
            </a:r>
            <a:r>
              <a:rPr lang="it-IT" sz="2500" b="1" i="1" dirty="0" smtClean="0">
                <a:solidFill>
                  <a:schemeClr val="bg1">
                    <a:lumMod val="65000"/>
                  </a:schemeClr>
                </a:solidFill>
                <a:latin typeface="+mn-lt"/>
                <a:cs typeface="Arial" panose="020B0604020202020204" pitchFamily="34" charset="0"/>
              </a:rPr>
              <a:t>OBIETTIVI DELL’INIZIATIVA</a:t>
            </a:r>
            <a:endParaRPr lang="it-IT" sz="2500" b="1" i="1" dirty="0">
              <a:solidFill>
                <a:schemeClr val="bg1">
                  <a:lumMod val="65000"/>
                </a:schemeClr>
              </a:solidFill>
              <a:latin typeface="+mn-lt"/>
              <a:cs typeface="Arial" panose="020B0604020202020204" pitchFamily="34" charset="0"/>
            </a:endParaRPr>
          </a:p>
        </p:txBody>
      </p:sp>
      <p:sp>
        <p:nvSpPr>
          <p:cNvPr id="4" name="Sottotitolo 2"/>
          <p:cNvSpPr txBox="1">
            <a:spLocks/>
          </p:cNvSpPr>
          <p:nvPr/>
        </p:nvSpPr>
        <p:spPr>
          <a:xfrm>
            <a:off x="611560" y="1700163"/>
            <a:ext cx="4968552" cy="266494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SzPct val="90000"/>
              <a:buFont typeface="Wingdings" panose="05000000000000000000" pitchFamily="2" charset="2"/>
              <a:buChar char="Ø"/>
            </a:pPr>
            <a:r>
              <a:rPr lang="it-IT" sz="1400" dirty="0">
                <a:cs typeface="Arial" panose="020B0604020202020204" pitchFamily="34" charset="0"/>
              </a:rPr>
              <a:t>Valorizzare le aree del Paese che, per caratteristiche di dotazione di risorse (culturali, ambientali, del “saper fare” in particolare rispetto ai temi dell’EXPO) possano divenire destinatarie di flussi provenienti dall’Expo</a:t>
            </a:r>
          </a:p>
          <a:p>
            <a:pPr>
              <a:buFont typeface="Wingdings" panose="05000000000000000000" pitchFamily="2" charset="2"/>
              <a:buChar char="Ø"/>
            </a:pPr>
            <a:r>
              <a:rPr lang="it-IT" sz="1400" dirty="0">
                <a:cs typeface="Arial" panose="020B0604020202020204" pitchFamily="34" charset="0"/>
              </a:rPr>
              <a:t>Promuovere la conoscenza a livello internazionale </a:t>
            </a:r>
            <a:r>
              <a:rPr lang="it-IT" sz="1400" dirty="0" smtClean="0">
                <a:cs typeface="Arial" panose="020B0604020202020204" pitchFamily="34" charset="0"/>
              </a:rPr>
              <a:t/>
            </a:r>
            <a:br>
              <a:rPr lang="it-IT" sz="1400" dirty="0" smtClean="0">
                <a:cs typeface="Arial" panose="020B0604020202020204" pitchFamily="34" charset="0"/>
              </a:rPr>
            </a:br>
            <a:r>
              <a:rPr lang="it-IT" sz="1400" dirty="0" smtClean="0">
                <a:cs typeface="Arial" panose="020B0604020202020204" pitchFamily="34" charset="0"/>
              </a:rPr>
              <a:t>delle </a:t>
            </a:r>
            <a:r>
              <a:rPr lang="it-IT" sz="1400" dirty="0">
                <a:cs typeface="Arial" panose="020B0604020202020204" pitchFamily="34" charset="0"/>
              </a:rPr>
              <a:t>risorse territoriali delle Regioni italiane </a:t>
            </a:r>
          </a:p>
          <a:p>
            <a:pPr>
              <a:buSzPct val="90000"/>
              <a:buFont typeface="Wingdings" panose="05000000000000000000" pitchFamily="2" charset="2"/>
              <a:buChar char="Ø"/>
            </a:pPr>
            <a:r>
              <a:rPr lang="it-IT" sz="1400" dirty="0" smtClean="0">
                <a:cs typeface="Arial" panose="020B0604020202020204" pitchFamily="34" charset="0"/>
              </a:rPr>
              <a:t>Indurre </a:t>
            </a:r>
            <a:r>
              <a:rPr lang="it-IT" sz="1400" dirty="0">
                <a:cs typeface="Arial" panose="020B0604020202020204" pitchFamily="34" charset="0"/>
              </a:rPr>
              <a:t>effetti rilevanti in termini di competitività dei territori e dei sistemi produttivi e innescare processi di sviluppo e crescita basati sulla valorizzazione delle loro </a:t>
            </a:r>
            <a:r>
              <a:rPr lang="it-IT" sz="1400" dirty="0" smtClean="0">
                <a:cs typeface="Arial" panose="020B0604020202020204" pitchFamily="34" charset="0"/>
              </a:rPr>
              <a:t>risorse</a:t>
            </a:r>
          </a:p>
          <a:p>
            <a:pPr>
              <a:buSzPct val="90000"/>
              <a:buFont typeface="Wingdings" panose="05000000000000000000" pitchFamily="2" charset="2"/>
              <a:buChar char="Ø"/>
            </a:pPr>
            <a:endParaRPr lang="it-IT" sz="800" dirty="0">
              <a:solidFill>
                <a:schemeClr val="bg1">
                  <a:lumMod val="50000"/>
                </a:schemeClr>
              </a:solidFill>
              <a:cs typeface="Arial" panose="020B0604020202020204" pitchFamily="34" charset="0"/>
            </a:endParaRPr>
          </a:p>
          <a:p>
            <a:endParaRPr lang="it-IT" sz="1400" dirty="0" smtClean="0">
              <a:solidFill>
                <a:schemeClr val="bg1">
                  <a:lumMod val="50000"/>
                </a:schemeClr>
              </a:solidFill>
              <a:cs typeface="Arial" panose="020B0604020202020204" pitchFamily="34" charset="0"/>
            </a:endParaRPr>
          </a:p>
          <a:p>
            <a:endParaRPr lang="it-IT" sz="1400" dirty="0" smtClean="0">
              <a:solidFill>
                <a:schemeClr val="bg1">
                  <a:lumMod val="50000"/>
                </a:schemeClr>
              </a:solidFill>
              <a:cs typeface="Arial" panose="020B0604020202020204" pitchFamily="34" charset="0"/>
            </a:endParaRPr>
          </a:p>
          <a:p>
            <a:pPr marL="0" indent="0">
              <a:buNone/>
            </a:pPr>
            <a:endParaRPr lang="it-IT" sz="1400" dirty="0" smtClean="0">
              <a:solidFill>
                <a:schemeClr val="bg1">
                  <a:lumMod val="50000"/>
                </a:schemeClr>
              </a:solidFill>
              <a:cs typeface="Arial" panose="020B0604020202020204" pitchFamily="34" charset="0"/>
            </a:endParaRPr>
          </a:p>
          <a:p>
            <a:endParaRPr lang="it-IT" sz="1400" dirty="0" smtClean="0">
              <a:solidFill>
                <a:schemeClr val="bg1">
                  <a:lumMod val="50000"/>
                </a:schemeClr>
              </a:solidFill>
              <a:cs typeface="Arial" panose="020B0604020202020204" pitchFamily="34" charset="0"/>
            </a:endParaRPr>
          </a:p>
          <a:p>
            <a:endParaRPr lang="it-IT" sz="1400" dirty="0" smtClean="0">
              <a:solidFill>
                <a:schemeClr val="bg1">
                  <a:lumMod val="50000"/>
                </a:schemeClr>
              </a:solidFill>
              <a:cs typeface="Arial" panose="020B0604020202020204" pitchFamily="34" charset="0"/>
            </a:endParaRPr>
          </a:p>
          <a:p>
            <a:endParaRPr lang="it-IT" sz="1400" dirty="0">
              <a:solidFill>
                <a:schemeClr val="bg1">
                  <a:lumMod val="50000"/>
                </a:schemeClr>
              </a:solidFill>
              <a:cs typeface="Arial" panose="020B0604020202020204" pitchFamily="34" charset="0"/>
            </a:endParaRPr>
          </a:p>
          <a:p>
            <a:pPr marL="0" indent="0">
              <a:buFont typeface="Arial" panose="020B0604020202020204" pitchFamily="34" charset="0"/>
              <a:buNone/>
            </a:pPr>
            <a:endParaRPr lang="it-IT" sz="1400" dirty="0" smtClean="0">
              <a:solidFill>
                <a:schemeClr val="bg1">
                  <a:lumMod val="50000"/>
                </a:schemeClr>
              </a:solidFill>
              <a:cs typeface="Arial" panose="020B0604020202020204" pitchFamily="34" charset="0"/>
            </a:endParaRPr>
          </a:p>
          <a:p>
            <a:endParaRPr lang="it-IT" sz="1400" dirty="0" smtClean="0">
              <a:solidFill>
                <a:schemeClr val="tx2"/>
              </a:solidFill>
              <a:cs typeface="Arial" panose="020B0604020202020204" pitchFamily="34" charset="0"/>
            </a:endParaRPr>
          </a:p>
          <a:p>
            <a:endParaRPr lang="it-IT" sz="1400" dirty="0" smtClean="0">
              <a:solidFill>
                <a:schemeClr val="tx2"/>
              </a:solidFill>
              <a:cs typeface="Arial" panose="020B0604020202020204" pitchFamily="34" charset="0"/>
            </a:endParaRPr>
          </a:p>
          <a:p>
            <a:endParaRPr lang="it-IT" sz="1400" dirty="0">
              <a:solidFill>
                <a:schemeClr val="tx2"/>
              </a:solidFill>
            </a:endParaRPr>
          </a:p>
        </p:txBody>
      </p:sp>
      <p:sp>
        <p:nvSpPr>
          <p:cNvPr id="7" name="Sottotitolo 2"/>
          <p:cNvSpPr txBox="1">
            <a:spLocks/>
          </p:cNvSpPr>
          <p:nvPr/>
        </p:nvSpPr>
        <p:spPr>
          <a:xfrm>
            <a:off x="611560" y="4581128"/>
            <a:ext cx="8208962" cy="1728837"/>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spcAft>
                <a:spcPts val="600"/>
              </a:spcAft>
              <a:buNone/>
            </a:pPr>
            <a:r>
              <a:rPr lang="it-IT" sz="1400" b="1" dirty="0" smtClean="0">
                <a:cs typeface="Arial" panose="020B0604020202020204" pitchFamily="34" charset="0"/>
              </a:rPr>
              <a:t>Perché è possibile raggiungere tali obiettivi</a:t>
            </a:r>
          </a:p>
          <a:p>
            <a:pPr marL="0" indent="0">
              <a:spcBef>
                <a:spcPts val="0"/>
              </a:spcBef>
              <a:buNone/>
            </a:pPr>
            <a:r>
              <a:rPr lang="it-IT" sz="1400" dirty="0" smtClean="0">
                <a:cs typeface="Arial" panose="020B0604020202020204" pitchFamily="34" charset="0"/>
              </a:rPr>
              <a:t>I visitatori che giungeranno all’Expo nel semestre maggio-ottobre 2015 (20 milioni attesi) 	                                   sono potenzialmente portatori di una "domanda" che può essere legata a interessi di:</a:t>
            </a:r>
          </a:p>
          <a:p>
            <a:pPr marL="0" indent="0">
              <a:buNone/>
            </a:pPr>
            <a:endParaRPr lang="it-IT" sz="800" dirty="0" smtClean="0">
              <a:cs typeface="Arial" panose="020B0604020202020204" pitchFamily="34" charset="0"/>
            </a:endParaRPr>
          </a:p>
          <a:p>
            <a:pPr>
              <a:spcBef>
                <a:spcPts val="0"/>
              </a:spcBef>
              <a:buFont typeface="Wingdings" panose="05000000000000000000" pitchFamily="2" charset="2"/>
              <a:buChar char="§"/>
            </a:pPr>
            <a:r>
              <a:rPr lang="it-IT" sz="1400" dirty="0" smtClean="0">
                <a:cs typeface="Arial" panose="020B0604020202020204" pitchFamily="34" charset="0"/>
              </a:rPr>
              <a:t>Business, investimento in produzioni italiane o importazione di prodotti agro-alimentari di qualità</a:t>
            </a:r>
          </a:p>
          <a:p>
            <a:pPr>
              <a:spcBef>
                <a:spcPts val="0"/>
              </a:spcBef>
              <a:buFont typeface="Wingdings" panose="05000000000000000000" pitchFamily="2" charset="2"/>
              <a:buChar char="§"/>
            </a:pPr>
            <a:r>
              <a:rPr lang="it-IT" sz="1400" dirty="0" smtClean="0">
                <a:cs typeface="Arial" panose="020B0604020202020204" pitchFamily="34" charset="0"/>
              </a:rPr>
              <a:t>Ricerca scientifica e tecnologie per l’agricoltura, la sicurezza e la qualità alimentare</a:t>
            </a:r>
          </a:p>
          <a:p>
            <a:pPr>
              <a:spcBef>
                <a:spcPts val="0"/>
              </a:spcBef>
              <a:buFont typeface="Wingdings" panose="05000000000000000000" pitchFamily="2" charset="2"/>
              <a:buChar char="§"/>
            </a:pPr>
            <a:r>
              <a:rPr lang="it-IT" sz="1400" dirty="0" smtClean="0">
                <a:cs typeface="Arial" panose="020B0604020202020204" pitchFamily="34" charset="0"/>
              </a:rPr>
              <a:t>Benessere, stile e qualità della vita</a:t>
            </a:r>
          </a:p>
          <a:p>
            <a:pPr>
              <a:spcBef>
                <a:spcPts val="0"/>
              </a:spcBef>
              <a:buFont typeface="Wingdings" panose="05000000000000000000" pitchFamily="2" charset="2"/>
              <a:buChar char="§"/>
            </a:pPr>
            <a:r>
              <a:rPr lang="it-IT" sz="1400" dirty="0" smtClean="0">
                <a:cs typeface="Arial" panose="020B0604020202020204" pitchFamily="34" charset="0"/>
              </a:rPr>
              <a:t>Cultura</a:t>
            </a:r>
          </a:p>
          <a:p>
            <a:endParaRPr lang="it-IT" sz="1400" dirty="0" smtClean="0">
              <a:solidFill>
                <a:schemeClr val="bg1">
                  <a:lumMod val="50000"/>
                </a:schemeClr>
              </a:solidFill>
              <a:cs typeface="Arial" panose="020B0604020202020204" pitchFamily="34" charset="0"/>
            </a:endParaRPr>
          </a:p>
          <a:p>
            <a:endParaRPr lang="it-IT" sz="1400" dirty="0" smtClean="0">
              <a:solidFill>
                <a:schemeClr val="bg1">
                  <a:lumMod val="50000"/>
                </a:schemeClr>
              </a:solidFill>
              <a:cs typeface="Arial" panose="020B0604020202020204" pitchFamily="34" charset="0"/>
            </a:endParaRPr>
          </a:p>
          <a:p>
            <a:endParaRPr lang="it-IT" sz="1400" dirty="0">
              <a:solidFill>
                <a:schemeClr val="bg1">
                  <a:lumMod val="50000"/>
                </a:schemeClr>
              </a:solidFill>
              <a:cs typeface="Arial" panose="020B0604020202020204" pitchFamily="34" charset="0"/>
            </a:endParaRPr>
          </a:p>
          <a:p>
            <a:pPr marL="0" indent="0">
              <a:buFont typeface="Arial" panose="020B0604020202020204" pitchFamily="34" charset="0"/>
              <a:buNone/>
            </a:pPr>
            <a:endParaRPr lang="it-IT" sz="1400" dirty="0" smtClean="0">
              <a:solidFill>
                <a:schemeClr val="bg1">
                  <a:lumMod val="50000"/>
                </a:schemeClr>
              </a:solidFill>
              <a:cs typeface="Arial" panose="020B0604020202020204" pitchFamily="34" charset="0"/>
            </a:endParaRPr>
          </a:p>
          <a:p>
            <a:endParaRPr lang="it-IT" sz="1400" dirty="0" smtClean="0">
              <a:solidFill>
                <a:schemeClr val="tx2"/>
              </a:solidFill>
              <a:cs typeface="Arial" panose="020B0604020202020204" pitchFamily="34" charset="0"/>
            </a:endParaRPr>
          </a:p>
          <a:p>
            <a:endParaRPr lang="it-IT" sz="1400" dirty="0" smtClean="0">
              <a:solidFill>
                <a:schemeClr val="tx2"/>
              </a:solidFill>
              <a:cs typeface="Arial" panose="020B0604020202020204" pitchFamily="34" charset="0"/>
            </a:endParaRPr>
          </a:p>
          <a:p>
            <a:endParaRPr lang="it-IT" sz="1400" dirty="0">
              <a:solidFill>
                <a:schemeClr val="tx2"/>
              </a:solidFill>
            </a:endParaRPr>
          </a:p>
        </p:txBody>
      </p:sp>
    </p:spTree>
    <p:extLst>
      <p:ext uri="{BB962C8B-B14F-4D97-AF65-F5344CB8AC3E}">
        <p14:creationId xmlns:p14="http://schemas.microsoft.com/office/powerpoint/2010/main" val="6807544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txBox="1">
            <a:spLocks/>
          </p:cNvSpPr>
          <p:nvPr/>
        </p:nvSpPr>
        <p:spPr>
          <a:xfrm>
            <a:off x="467544" y="404663"/>
            <a:ext cx="7128792" cy="57606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it-IT" sz="2500" b="1" dirty="0" smtClean="0">
                <a:solidFill>
                  <a:schemeClr val="bg1">
                    <a:lumMod val="65000"/>
                  </a:schemeClr>
                </a:solidFill>
                <a:latin typeface="+mn-lt"/>
                <a:cs typeface="Arial" panose="020B0604020202020204" pitchFamily="34" charset="0"/>
              </a:rPr>
              <a:t>3. </a:t>
            </a:r>
            <a:r>
              <a:rPr lang="it-IT" sz="2500" b="1" i="1" dirty="0" smtClean="0">
                <a:solidFill>
                  <a:schemeClr val="bg1">
                    <a:lumMod val="65000"/>
                  </a:schemeClr>
                </a:solidFill>
                <a:latin typeface="+mn-lt"/>
                <a:cs typeface="Arial" panose="020B0604020202020204" pitchFamily="34" charset="0"/>
              </a:rPr>
              <a:t>COME COLLEGARE L’EXPO E I TERRITORI</a:t>
            </a:r>
            <a:endParaRPr lang="it-IT" sz="2500" b="1" i="1" dirty="0">
              <a:solidFill>
                <a:schemeClr val="bg1">
                  <a:lumMod val="65000"/>
                </a:schemeClr>
              </a:solidFill>
              <a:latin typeface="+mn-lt"/>
              <a:cs typeface="Arial" panose="020B0604020202020204" pitchFamily="34" charset="0"/>
            </a:endParaRPr>
          </a:p>
        </p:txBody>
      </p:sp>
      <p:sp>
        <p:nvSpPr>
          <p:cNvPr id="5" name="Sottotitolo 2"/>
          <p:cNvSpPr txBox="1">
            <a:spLocks/>
          </p:cNvSpPr>
          <p:nvPr/>
        </p:nvSpPr>
        <p:spPr>
          <a:xfrm>
            <a:off x="611560" y="1700163"/>
            <a:ext cx="4968552" cy="468116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
            </a:pPr>
            <a:r>
              <a:rPr lang="it-IT" sz="1400" dirty="0" smtClean="0">
                <a:cs typeface="Arial" panose="020B0604020202020204" pitchFamily="34" charset="0"/>
              </a:rPr>
              <a:t>Costruendo offerte territoriali «mirate» ai target dell’Expo (mondo imprenditoriale, scientifico, istituzionale, fondi sovrani, grandi catene di distribuzione, ecc.)</a:t>
            </a:r>
          </a:p>
          <a:p>
            <a:pPr>
              <a:buFont typeface="Wingdings" panose="05000000000000000000" pitchFamily="2" charset="2"/>
              <a:buChar char="§"/>
            </a:pPr>
            <a:endParaRPr lang="it-IT" sz="1400" dirty="0" smtClean="0">
              <a:cs typeface="Arial" panose="020B0604020202020204" pitchFamily="34" charset="0"/>
            </a:endParaRPr>
          </a:p>
          <a:p>
            <a:pPr>
              <a:buFont typeface="Wingdings" panose="05000000000000000000" pitchFamily="2" charset="2"/>
              <a:buChar char="§"/>
            </a:pPr>
            <a:r>
              <a:rPr lang="it-IT" sz="1400" dirty="0" smtClean="0">
                <a:cs typeface="Arial" panose="020B0604020202020204" pitchFamily="34" charset="0"/>
              </a:rPr>
              <a:t>Attivando le filiere produttive, scientifiche e le istituzioni locali</a:t>
            </a:r>
          </a:p>
          <a:p>
            <a:pPr>
              <a:buFont typeface="Wingdings" panose="05000000000000000000" pitchFamily="2" charset="2"/>
              <a:buChar char="§"/>
            </a:pPr>
            <a:endParaRPr lang="it-IT" sz="1400" dirty="0" smtClean="0">
              <a:cs typeface="Arial" panose="020B0604020202020204" pitchFamily="34" charset="0"/>
            </a:endParaRPr>
          </a:p>
          <a:p>
            <a:pPr>
              <a:buFont typeface="Wingdings" panose="05000000000000000000" pitchFamily="2" charset="2"/>
              <a:buChar char="§"/>
            </a:pPr>
            <a:r>
              <a:rPr lang="it-IT" sz="1400" dirty="0" smtClean="0">
                <a:cs typeface="Arial" panose="020B0604020202020204" pitchFamily="34" charset="0"/>
              </a:rPr>
              <a:t>Creando ex novo e/o potenziando servizi territoriali per l’accoglienza e la ricettività dei visitatori dell’Expo</a:t>
            </a:r>
          </a:p>
          <a:p>
            <a:pPr>
              <a:buFont typeface="Wingdings" panose="05000000000000000000" pitchFamily="2" charset="2"/>
              <a:buChar char="§"/>
            </a:pPr>
            <a:endParaRPr lang="it-IT" sz="1400" dirty="0" smtClean="0">
              <a:cs typeface="Arial" panose="020B0604020202020204" pitchFamily="34" charset="0"/>
            </a:endParaRPr>
          </a:p>
          <a:p>
            <a:pPr>
              <a:buFont typeface="Wingdings" panose="05000000000000000000" pitchFamily="2" charset="2"/>
              <a:buChar char="§"/>
            </a:pPr>
            <a:r>
              <a:rPr lang="it-IT" sz="1400" dirty="0" smtClean="0">
                <a:cs typeface="Arial" panose="020B0604020202020204" pitchFamily="34" charset="0"/>
              </a:rPr>
              <a:t>Realizzando azioni tese a stabilire collegamenti efficaci tra </a:t>
            </a:r>
            <a:r>
              <a:rPr lang="it-IT" sz="1400" dirty="0" err="1" smtClean="0">
                <a:cs typeface="Arial" panose="020B0604020202020204" pitchFamily="34" charset="0"/>
              </a:rPr>
              <a:t>stakeholders</a:t>
            </a:r>
            <a:r>
              <a:rPr lang="it-IT" sz="1400" dirty="0" smtClean="0">
                <a:cs typeface="Arial" panose="020B0604020202020204" pitchFamily="34" charset="0"/>
              </a:rPr>
              <a:t> dell’Expo e sistema produttivo locale</a:t>
            </a:r>
          </a:p>
          <a:p>
            <a:pPr>
              <a:buFont typeface="Wingdings" panose="05000000000000000000" pitchFamily="2" charset="2"/>
              <a:buChar char="§"/>
            </a:pPr>
            <a:endParaRPr lang="it-IT" sz="1400" dirty="0" smtClean="0">
              <a:cs typeface="Arial" panose="020B0604020202020204" pitchFamily="34" charset="0"/>
            </a:endParaRPr>
          </a:p>
          <a:p>
            <a:pPr>
              <a:buFont typeface="Wingdings" panose="05000000000000000000" pitchFamily="2" charset="2"/>
              <a:buChar char="§"/>
            </a:pPr>
            <a:r>
              <a:rPr lang="it-IT" sz="1400" dirty="0" smtClean="0">
                <a:cs typeface="Arial" panose="020B0604020202020204" pitchFamily="34" charset="0"/>
              </a:rPr>
              <a:t>Promuovendo i pacchetti di offerta territoriale ai diversi target di </a:t>
            </a:r>
            <a:r>
              <a:rPr lang="it-IT" sz="1400" dirty="0" err="1" smtClean="0">
                <a:cs typeface="Arial" panose="020B0604020202020204" pitchFamily="34" charset="0"/>
              </a:rPr>
              <a:t>stakeholders</a:t>
            </a:r>
            <a:r>
              <a:rPr lang="it-IT" sz="1400" dirty="0" smtClean="0">
                <a:cs typeface="Arial" panose="020B0604020202020204" pitchFamily="34" charset="0"/>
              </a:rPr>
              <a:t> (ad es. con la collaborazione </a:t>
            </a:r>
            <a:r>
              <a:rPr lang="it-IT" sz="1400" dirty="0" err="1" smtClean="0">
                <a:cs typeface="Arial" panose="020B0604020202020204" pitchFamily="34" charset="0"/>
              </a:rPr>
              <a:t>dell’Enit</a:t>
            </a:r>
            <a:r>
              <a:rPr lang="it-IT" sz="1400" dirty="0" smtClean="0">
                <a:cs typeface="Arial" panose="020B0604020202020204" pitchFamily="34" charset="0"/>
              </a:rPr>
              <a:t>, ecc.)</a:t>
            </a:r>
          </a:p>
          <a:p>
            <a:endParaRPr lang="it-IT" sz="1500" dirty="0">
              <a:solidFill>
                <a:schemeClr val="bg1">
                  <a:lumMod val="50000"/>
                </a:schemeClr>
              </a:solidFill>
              <a:cs typeface="Arial" panose="020B0604020202020204" pitchFamily="34" charset="0"/>
            </a:endParaRPr>
          </a:p>
          <a:p>
            <a:endParaRPr lang="it-IT" sz="1500" dirty="0">
              <a:solidFill>
                <a:schemeClr val="bg1">
                  <a:lumMod val="50000"/>
                </a:schemeClr>
              </a:solidFill>
              <a:cs typeface="Arial" panose="020B0604020202020204" pitchFamily="34" charset="0"/>
            </a:endParaRPr>
          </a:p>
          <a:p>
            <a:endParaRPr lang="it-IT" sz="1500" dirty="0">
              <a:solidFill>
                <a:schemeClr val="bg1">
                  <a:lumMod val="50000"/>
                </a:schemeClr>
              </a:solidFill>
              <a:cs typeface="Arial" panose="020B0604020202020204" pitchFamily="34" charset="0"/>
            </a:endParaRPr>
          </a:p>
          <a:p>
            <a:endParaRPr lang="it-IT" sz="1500" dirty="0">
              <a:solidFill>
                <a:schemeClr val="bg1">
                  <a:lumMod val="50000"/>
                </a:schemeClr>
              </a:solidFill>
              <a:cs typeface="Arial" panose="020B0604020202020204" pitchFamily="34" charset="0"/>
            </a:endParaRPr>
          </a:p>
          <a:p>
            <a:endParaRPr lang="it-IT" sz="1500" dirty="0">
              <a:solidFill>
                <a:schemeClr val="bg1">
                  <a:lumMod val="50000"/>
                </a:schemeClr>
              </a:solidFill>
              <a:cs typeface="Arial" panose="020B0604020202020204" pitchFamily="34" charset="0"/>
            </a:endParaRPr>
          </a:p>
          <a:p>
            <a:pPr marL="0" indent="0">
              <a:buFont typeface="Arial" panose="020B0604020202020204" pitchFamily="34" charset="0"/>
              <a:buNone/>
            </a:pPr>
            <a:endParaRPr lang="it-IT" sz="1500" dirty="0" smtClean="0">
              <a:solidFill>
                <a:schemeClr val="bg1">
                  <a:lumMod val="50000"/>
                </a:schemeClr>
              </a:solidFill>
              <a:cs typeface="Arial" panose="020B0604020202020204" pitchFamily="34" charset="0"/>
            </a:endParaRPr>
          </a:p>
          <a:p>
            <a:endParaRPr lang="it-IT" sz="1500" dirty="0" smtClean="0">
              <a:solidFill>
                <a:schemeClr val="tx2"/>
              </a:solidFill>
              <a:cs typeface="Arial" panose="020B0604020202020204" pitchFamily="34" charset="0"/>
            </a:endParaRPr>
          </a:p>
          <a:p>
            <a:endParaRPr lang="it-IT" sz="1500" dirty="0" smtClean="0">
              <a:solidFill>
                <a:schemeClr val="tx2"/>
              </a:solidFill>
              <a:cs typeface="Arial" panose="020B0604020202020204" pitchFamily="34" charset="0"/>
            </a:endParaRPr>
          </a:p>
          <a:p>
            <a:endParaRPr lang="it-IT" sz="1500" dirty="0">
              <a:solidFill>
                <a:schemeClr val="tx2"/>
              </a:solidFill>
            </a:endParaRPr>
          </a:p>
        </p:txBody>
      </p:sp>
    </p:spTree>
    <p:extLst>
      <p:ext uri="{BB962C8B-B14F-4D97-AF65-F5344CB8AC3E}">
        <p14:creationId xmlns:p14="http://schemas.microsoft.com/office/powerpoint/2010/main" val="30351083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txBox="1">
            <a:spLocks/>
          </p:cNvSpPr>
          <p:nvPr/>
        </p:nvSpPr>
        <p:spPr>
          <a:xfrm>
            <a:off x="467544" y="404662"/>
            <a:ext cx="7128792" cy="57606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it-IT" sz="2500" b="1" dirty="0" smtClean="0">
                <a:solidFill>
                  <a:schemeClr val="bg1">
                    <a:lumMod val="65000"/>
                  </a:schemeClr>
                </a:solidFill>
                <a:latin typeface="+mn-lt"/>
                <a:cs typeface="Arial" panose="020B0604020202020204" pitchFamily="34" charset="0"/>
              </a:rPr>
              <a:t>4. </a:t>
            </a:r>
            <a:r>
              <a:rPr lang="it-IT" sz="2500" b="1" i="1" dirty="0" smtClean="0">
                <a:solidFill>
                  <a:schemeClr val="bg1">
                    <a:lumMod val="65000"/>
                  </a:schemeClr>
                </a:solidFill>
                <a:latin typeface="+mn-lt"/>
                <a:cs typeface="Arial" panose="020B0604020202020204" pitchFamily="34" charset="0"/>
              </a:rPr>
              <a:t>OFFERTA INTEGRATA</a:t>
            </a:r>
            <a:endParaRPr lang="it-IT" sz="2500" b="1" i="1" dirty="0">
              <a:solidFill>
                <a:schemeClr val="bg1">
                  <a:lumMod val="65000"/>
                </a:schemeClr>
              </a:solidFill>
              <a:latin typeface="+mn-lt"/>
              <a:cs typeface="Arial" panose="020B0604020202020204" pitchFamily="34" charset="0"/>
            </a:endParaRPr>
          </a:p>
        </p:txBody>
      </p:sp>
      <p:sp>
        <p:nvSpPr>
          <p:cNvPr id="5" name="Sottotitolo 2"/>
          <p:cNvSpPr txBox="1">
            <a:spLocks/>
          </p:cNvSpPr>
          <p:nvPr/>
        </p:nvSpPr>
        <p:spPr>
          <a:xfrm>
            <a:off x="467544" y="1484784"/>
            <a:ext cx="5112568" cy="31689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80975" indent="-180975">
              <a:buFont typeface="Wingdings" panose="05000000000000000000" pitchFamily="2" charset="2"/>
              <a:buChar char="§"/>
            </a:pPr>
            <a:r>
              <a:rPr lang="it-IT" sz="1400" dirty="0" smtClean="0">
                <a:cs typeface="Arial" panose="020B0604020202020204" pitchFamily="34" charset="0"/>
              </a:rPr>
              <a:t>L’intervento </a:t>
            </a:r>
            <a:r>
              <a:rPr lang="it-IT" sz="1400" dirty="0">
                <a:cs typeface="Arial" panose="020B0604020202020204" pitchFamily="34" charset="0"/>
              </a:rPr>
              <a:t>adotta un approccio di sistema per ciascuna filiera produttiva che si sostanzia nella “narrazione” </a:t>
            </a:r>
            <a:r>
              <a:rPr lang="it-IT" sz="1400" dirty="0" smtClean="0">
                <a:cs typeface="Arial" panose="020B0604020202020204" pitchFamily="34" charset="0"/>
              </a:rPr>
              <a:t>del </a:t>
            </a:r>
            <a:r>
              <a:rPr lang="it-IT" sz="1400" dirty="0">
                <a:cs typeface="Arial" panose="020B0604020202020204" pitchFamily="34" charset="0"/>
              </a:rPr>
              <a:t>suo specifico rapporto con il territorio: cultura, storia, tradizioni, stili di </a:t>
            </a:r>
            <a:r>
              <a:rPr lang="it-IT" sz="1400" dirty="0" smtClean="0">
                <a:cs typeface="Arial" panose="020B0604020202020204" pitchFamily="34" charset="0"/>
              </a:rPr>
              <a:t>vita.</a:t>
            </a:r>
            <a:endParaRPr lang="it-IT" sz="800" dirty="0" smtClean="0">
              <a:cs typeface="Arial" panose="020B0604020202020204" pitchFamily="34" charset="0"/>
            </a:endParaRPr>
          </a:p>
          <a:p>
            <a:pPr marL="0" indent="0">
              <a:buNone/>
            </a:pPr>
            <a:endParaRPr lang="it-IT" sz="800" dirty="0">
              <a:cs typeface="Arial" panose="020B0604020202020204" pitchFamily="34" charset="0"/>
            </a:endParaRPr>
          </a:p>
          <a:p>
            <a:pPr marL="180975" indent="-180975">
              <a:buFont typeface="Wingdings" panose="05000000000000000000" pitchFamily="2" charset="2"/>
              <a:buChar char="§"/>
            </a:pPr>
            <a:r>
              <a:rPr lang="it-IT" sz="1400" dirty="0" smtClean="0">
                <a:cs typeface="Arial" panose="020B0604020202020204" pitchFamily="34" charset="0"/>
              </a:rPr>
              <a:t>L'obiettivo è quello di presentare e </a:t>
            </a:r>
            <a:r>
              <a:rPr lang="it-IT" sz="1400" dirty="0">
                <a:cs typeface="Arial" panose="020B0604020202020204" pitchFamily="34" charset="0"/>
              </a:rPr>
              <a:t>valorizzare </a:t>
            </a:r>
            <a:r>
              <a:rPr lang="it-IT" sz="1400" dirty="0" smtClean="0">
                <a:cs typeface="Arial" panose="020B0604020202020204" pitchFamily="34" charset="0"/>
              </a:rPr>
              <a:t>le </a:t>
            </a:r>
            <a:r>
              <a:rPr lang="it-IT" sz="1400" dirty="0">
                <a:cs typeface="Arial" panose="020B0604020202020204" pitchFamily="34" charset="0"/>
              </a:rPr>
              <a:t>eccellenze produttive </a:t>
            </a:r>
            <a:r>
              <a:rPr lang="it-IT" sz="1400" dirty="0" smtClean="0">
                <a:cs typeface="Arial" panose="020B0604020202020204" pitchFamily="34" charset="0"/>
              </a:rPr>
              <a:t>e </a:t>
            </a:r>
            <a:r>
              <a:rPr lang="it-IT" sz="1400" dirty="0">
                <a:cs typeface="Arial" panose="020B0604020202020204" pitchFamily="34" charset="0"/>
              </a:rPr>
              <a:t>scientifiche delle diverse filiere </a:t>
            </a:r>
            <a:r>
              <a:rPr lang="it-IT" sz="1400" dirty="0" smtClean="0">
                <a:cs typeface="Arial" panose="020B0604020202020204" pitchFamily="34" charset="0"/>
              </a:rPr>
              <a:t>agroalimentari insieme al </a:t>
            </a:r>
            <a:r>
              <a:rPr lang="it-IT" sz="1400" dirty="0">
                <a:cs typeface="Arial" panose="020B0604020202020204" pitchFamily="34" charset="0"/>
              </a:rPr>
              <a:t>patrimonio culturale e artistico, </a:t>
            </a:r>
            <a:r>
              <a:rPr lang="it-IT" sz="1400" dirty="0" smtClean="0">
                <a:cs typeface="Arial" panose="020B0604020202020204" pitchFamily="34" charset="0"/>
              </a:rPr>
              <a:t>ai </a:t>
            </a:r>
            <a:r>
              <a:rPr lang="it-IT" sz="1400" dirty="0">
                <a:cs typeface="Arial" panose="020B0604020202020204" pitchFamily="34" charset="0"/>
              </a:rPr>
              <a:t>beni </a:t>
            </a:r>
            <a:r>
              <a:rPr lang="it-IT" sz="1400" dirty="0" smtClean="0">
                <a:cs typeface="Arial" panose="020B0604020202020204" pitchFamily="34" charset="0"/>
              </a:rPr>
              <a:t>paesaggistici </a:t>
            </a:r>
            <a:r>
              <a:rPr lang="it-IT" sz="1400" dirty="0">
                <a:cs typeface="Arial" panose="020B0604020202020204" pitchFamily="34" charset="0"/>
              </a:rPr>
              <a:t>e naturalistici, </a:t>
            </a:r>
            <a:r>
              <a:rPr lang="it-IT" sz="1400" dirty="0" smtClean="0">
                <a:cs typeface="Arial" panose="020B0604020202020204" pitchFamily="34" charset="0"/>
              </a:rPr>
              <a:t>alle </a:t>
            </a:r>
            <a:r>
              <a:rPr lang="it-IT" sz="1400" dirty="0">
                <a:cs typeface="Arial" panose="020B0604020202020204" pitchFamily="34" charset="0"/>
              </a:rPr>
              <a:t>strutture di accoglienza </a:t>
            </a:r>
            <a:r>
              <a:rPr lang="it-IT" sz="1400" dirty="0" smtClean="0">
                <a:cs typeface="Arial" panose="020B0604020202020204" pitchFamily="34" charset="0"/>
              </a:rPr>
              <a:t>e </a:t>
            </a:r>
            <a:r>
              <a:rPr lang="it-IT" sz="1400" dirty="0">
                <a:cs typeface="Arial" panose="020B0604020202020204" pitchFamily="34" charset="0"/>
              </a:rPr>
              <a:t>ricettività presenti nel loro </a:t>
            </a:r>
            <a:r>
              <a:rPr lang="it-IT" sz="1400" dirty="0" smtClean="0">
                <a:cs typeface="Arial" panose="020B0604020202020204" pitchFamily="34" charset="0"/>
              </a:rPr>
              <a:t>territorio. </a:t>
            </a:r>
            <a:endParaRPr lang="it-IT" sz="800" dirty="0" smtClean="0">
              <a:cs typeface="Arial" panose="020B0604020202020204" pitchFamily="34" charset="0"/>
            </a:endParaRPr>
          </a:p>
          <a:p>
            <a:pPr marL="0" indent="0">
              <a:buNone/>
            </a:pPr>
            <a:endParaRPr lang="it-IT" sz="800" dirty="0" smtClean="0">
              <a:cs typeface="Arial" panose="020B0604020202020204" pitchFamily="34" charset="0"/>
            </a:endParaRPr>
          </a:p>
          <a:p>
            <a:pPr marL="180975" indent="-180975">
              <a:buFont typeface="Wingdings" panose="05000000000000000000" pitchFamily="2" charset="2"/>
              <a:buChar char="§"/>
            </a:pPr>
            <a:r>
              <a:rPr lang="it-IT" sz="1400" dirty="0" smtClean="0">
                <a:cs typeface="Arial" panose="020B0604020202020204" pitchFamily="34" charset="0"/>
              </a:rPr>
              <a:t>“EXPO e </a:t>
            </a:r>
            <a:r>
              <a:rPr lang="it-IT" sz="1400" dirty="0">
                <a:cs typeface="Arial" panose="020B0604020202020204" pitchFamily="34" charset="0"/>
              </a:rPr>
              <a:t>territori” </a:t>
            </a:r>
            <a:r>
              <a:rPr lang="it-IT" sz="1400" dirty="0" smtClean="0">
                <a:cs typeface="Arial" panose="020B0604020202020204" pitchFamily="34" charset="0"/>
              </a:rPr>
              <a:t>intende in tal modo proporre al visitatore un viaggio non solo alla scoperta del "saper fare", ma anche del fascino e dell'ospitalità delle diverse regioni italiane.</a:t>
            </a:r>
            <a:endParaRPr lang="it-IT" sz="1400" dirty="0">
              <a:cs typeface="Arial" panose="020B0604020202020204" pitchFamily="34" charset="0"/>
            </a:endParaRPr>
          </a:p>
          <a:p>
            <a:endParaRPr lang="it-IT" sz="1400" dirty="0">
              <a:solidFill>
                <a:schemeClr val="bg1">
                  <a:lumMod val="50000"/>
                </a:schemeClr>
              </a:solidFill>
              <a:cs typeface="Arial" panose="020B0604020202020204" pitchFamily="34" charset="0"/>
            </a:endParaRPr>
          </a:p>
          <a:p>
            <a:endParaRPr lang="it-IT" sz="1400" dirty="0">
              <a:solidFill>
                <a:schemeClr val="bg1">
                  <a:lumMod val="50000"/>
                </a:schemeClr>
              </a:solidFill>
              <a:cs typeface="Arial" panose="020B0604020202020204" pitchFamily="34" charset="0"/>
            </a:endParaRPr>
          </a:p>
          <a:p>
            <a:endParaRPr lang="it-IT" sz="1400" dirty="0">
              <a:solidFill>
                <a:schemeClr val="bg1">
                  <a:lumMod val="50000"/>
                </a:schemeClr>
              </a:solidFill>
              <a:cs typeface="Arial" panose="020B0604020202020204" pitchFamily="34" charset="0"/>
            </a:endParaRPr>
          </a:p>
          <a:p>
            <a:endParaRPr lang="it-IT" sz="1400" dirty="0">
              <a:solidFill>
                <a:schemeClr val="bg1">
                  <a:lumMod val="50000"/>
                </a:schemeClr>
              </a:solidFill>
              <a:cs typeface="Arial" panose="020B0604020202020204" pitchFamily="34" charset="0"/>
            </a:endParaRPr>
          </a:p>
          <a:p>
            <a:endParaRPr lang="it-IT" sz="1400" dirty="0">
              <a:solidFill>
                <a:schemeClr val="bg1">
                  <a:lumMod val="50000"/>
                </a:schemeClr>
              </a:solidFill>
              <a:cs typeface="Arial" panose="020B0604020202020204" pitchFamily="34" charset="0"/>
            </a:endParaRPr>
          </a:p>
          <a:p>
            <a:pPr marL="0" indent="0">
              <a:buFont typeface="Arial" panose="020B0604020202020204" pitchFamily="34" charset="0"/>
              <a:buNone/>
            </a:pPr>
            <a:endParaRPr lang="it-IT" sz="1400" dirty="0" smtClean="0">
              <a:solidFill>
                <a:schemeClr val="bg1">
                  <a:lumMod val="50000"/>
                </a:schemeClr>
              </a:solidFill>
              <a:cs typeface="Arial" panose="020B0604020202020204" pitchFamily="34" charset="0"/>
            </a:endParaRPr>
          </a:p>
          <a:p>
            <a:endParaRPr lang="it-IT" sz="1400" dirty="0" smtClean="0">
              <a:solidFill>
                <a:schemeClr val="tx2"/>
              </a:solidFill>
              <a:cs typeface="Arial" panose="020B0604020202020204" pitchFamily="34" charset="0"/>
            </a:endParaRPr>
          </a:p>
          <a:p>
            <a:endParaRPr lang="it-IT" sz="1400" dirty="0" smtClean="0">
              <a:solidFill>
                <a:schemeClr val="tx2"/>
              </a:solidFill>
              <a:cs typeface="Arial" panose="020B0604020202020204" pitchFamily="34" charset="0"/>
            </a:endParaRPr>
          </a:p>
          <a:p>
            <a:endParaRPr lang="it-IT" sz="1400" dirty="0">
              <a:solidFill>
                <a:schemeClr val="tx2"/>
              </a:solidFill>
            </a:endParaRPr>
          </a:p>
        </p:txBody>
      </p:sp>
      <p:pic>
        <p:nvPicPr>
          <p:cNvPr id="7171" name="Picture 3" descr="C:\Users\aborriello\AppData\Local\Microsoft\Windows\Temporary Internet Files\Content.Outlook\PRY6DMNO\Circolo_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88194" y="4365104"/>
            <a:ext cx="4111998" cy="2331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2218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ttotitolo 2"/>
          <p:cNvSpPr txBox="1">
            <a:spLocks/>
          </p:cNvSpPr>
          <p:nvPr/>
        </p:nvSpPr>
        <p:spPr>
          <a:xfrm>
            <a:off x="477069" y="1556792"/>
            <a:ext cx="6048672" cy="496855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
            </a:pPr>
            <a:r>
              <a:rPr lang="it-IT" sz="1400" dirty="0">
                <a:cs typeface="Arial" panose="020B0604020202020204" pitchFamily="34" charset="0"/>
              </a:rPr>
              <a:t>Promozione dell’offerta integrata dei territori italiani </a:t>
            </a:r>
            <a:r>
              <a:rPr lang="it-IT" sz="1400" dirty="0" smtClean="0">
                <a:cs typeface="Arial" panose="020B0604020202020204" pitchFamily="34" charset="0"/>
              </a:rPr>
              <a:t/>
            </a:r>
            <a:br>
              <a:rPr lang="it-IT" sz="1400" dirty="0" smtClean="0">
                <a:cs typeface="Arial" panose="020B0604020202020204" pitchFamily="34" charset="0"/>
              </a:rPr>
            </a:br>
            <a:r>
              <a:rPr lang="it-IT" sz="1400" dirty="0" smtClean="0">
                <a:cs typeface="Arial" panose="020B0604020202020204" pitchFamily="34" charset="0"/>
              </a:rPr>
              <a:t>in </a:t>
            </a:r>
            <a:r>
              <a:rPr lang="it-IT" sz="1400" dirty="0">
                <a:cs typeface="Arial" panose="020B0604020202020204" pitchFamily="34" charset="0"/>
              </a:rPr>
              <a:t>tutte le sue dimensioni: filiere produttive, </a:t>
            </a:r>
            <a:r>
              <a:rPr lang="it-IT" sz="1400" dirty="0" smtClean="0">
                <a:cs typeface="Arial" panose="020B0604020202020204" pitchFamily="34" charset="0"/>
              </a:rPr>
              <a:t/>
            </a:r>
            <a:br>
              <a:rPr lang="it-IT" sz="1400" dirty="0" smtClean="0">
                <a:cs typeface="Arial" panose="020B0604020202020204" pitchFamily="34" charset="0"/>
              </a:rPr>
            </a:br>
            <a:r>
              <a:rPr lang="it-IT" sz="1400" dirty="0" smtClean="0">
                <a:cs typeface="Arial" panose="020B0604020202020204" pitchFamily="34" charset="0"/>
              </a:rPr>
              <a:t>sistema </a:t>
            </a:r>
            <a:r>
              <a:rPr lang="it-IT" sz="1400" dirty="0">
                <a:cs typeface="Arial" panose="020B0604020202020204" pitchFamily="34" charset="0"/>
              </a:rPr>
              <a:t>della ricerca, saper fare, cultura, ecc</a:t>
            </a:r>
            <a:r>
              <a:rPr lang="it-IT" sz="1400" dirty="0" smtClean="0">
                <a:cs typeface="Arial" panose="020B0604020202020204" pitchFamily="34" charset="0"/>
              </a:rPr>
              <a:t>.</a:t>
            </a:r>
            <a:endParaRPr lang="it-IT" sz="1400" dirty="0">
              <a:cs typeface="Arial" panose="020B0604020202020204" pitchFamily="34" charset="0"/>
            </a:endParaRPr>
          </a:p>
          <a:p>
            <a:pPr>
              <a:buFont typeface="Wingdings" panose="05000000000000000000" pitchFamily="2" charset="2"/>
              <a:buChar char="§"/>
            </a:pPr>
            <a:endParaRPr lang="it-IT" sz="1400" dirty="0">
              <a:cs typeface="Arial" panose="020B0604020202020204" pitchFamily="34" charset="0"/>
            </a:endParaRPr>
          </a:p>
          <a:p>
            <a:pPr>
              <a:buFont typeface="Wingdings" panose="05000000000000000000" pitchFamily="2" charset="2"/>
              <a:buChar char="§"/>
            </a:pPr>
            <a:r>
              <a:rPr lang="it-IT" sz="1400" dirty="0">
                <a:cs typeface="Arial" panose="020B0604020202020204" pitchFamily="34" charset="0"/>
              </a:rPr>
              <a:t>Promozione sui mercati esteri delle produzioni agroalimentari che si </a:t>
            </a:r>
            <a:r>
              <a:rPr lang="it-IT" sz="1400" dirty="0" smtClean="0">
                <a:cs typeface="Arial" panose="020B0604020202020204" pitchFamily="34" charset="0"/>
              </a:rPr>
              <a:t>identificano </a:t>
            </a:r>
            <a:r>
              <a:rPr lang="it-IT" sz="1400" dirty="0">
                <a:cs typeface="Arial" panose="020B0604020202020204" pitchFamily="34" charset="0"/>
              </a:rPr>
              <a:t>con il «marchio» Italia e che si associano alla qualità, al gusto, alla cultura </a:t>
            </a:r>
            <a:r>
              <a:rPr lang="it-IT" sz="1400" dirty="0" smtClean="0">
                <a:cs typeface="Arial" panose="020B0604020202020204" pitchFamily="34" charset="0"/>
              </a:rPr>
              <a:t>del </a:t>
            </a:r>
            <a:r>
              <a:rPr lang="it-IT" sz="1400" dirty="0">
                <a:cs typeface="Arial" panose="020B0604020202020204" pitchFamily="34" charset="0"/>
              </a:rPr>
              <a:t>made in </a:t>
            </a:r>
            <a:r>
              <a:rPr lang="it-IT" sz="1400" dirty="0" err="1">
                <a:cs typeface="Arial" panose="020B0604020202020204" pitchFamily="34" charset="0"/>
              </a:rPr>
              <a:t>Italy</a:t>
            </a:r>
            <a:r>
              <a:rPr lang="it-IT" sz="1400" dirty="0">
                <a:cs typeface="Arial" panose="020B0604020202020204" pitchFamily="34" charset="0"/>
              </a:rPr>
              <a:t>, </a:t>
            </a:r>
            <a:r>
              <a:rPr lang="it-IT" sz="1400" dirty="0" smtClean="0">
                <a:cs typeface="Arial" panose="020B0604020202020204" pitchFamily="34" charset="0"/>
              </a:rPr>
              <a:t>con </a:t>
            </a:r>
            <a:r>
              <a:rPr lang="it-IT" sz="1400" dirty="0">
                <a:cs typeface="Arial" panose="020B0604020202020204" pitchFamily="34" charset="0"/>
              </a:rPr>
              <a:t>l’obiettivo di intercettare </a:t>
            </a:r>
            <a:r>
              <a:rPr lang="it-IT" sz="1400" dirty="0" smtClean="0">
                <a:cs typeface="Arial" panose="020B0604020202020204" pitchFamily="34" charset="0"/>
              </a:rPr>
              <a:t>la </a:t>
            </a:r>
            <a:r>
              <a:rPr lang="it-IT" sz="1400" dirty="0">
                <a:cs typeface="Arial" panose="020B0604020202020204" pitchFamily="34" charset="0"/>
              </a:rPr>
              <a:t>domanda globale </a:t>
            </a:r>
            <a:r>
              <a:rPr lang="it-IT" sz="1400" dirty="0" smtClean="0">
                <a:cs typeface="Arial" panose="020B0604020202020204" pitchFamily="34" charset="0"/>
              </a:rPr>
              <a:t>che </a:t>
            </a:r>
            <a:r>
              <a:rPr lang="it-IT" sz="1400" dirty="0">
                <a:cs typeface="Arial" panose="020B0604020202020204" pitchFamily="34" charset="0"/>
              </a:rPr>
              <a:t>si concentrerà a Milano </a:t>
            </a:r>
            <a:r>
              <a:rPr lang="it-IT" sz="1400" dirty="0" smtClean="0">
                <a:cs typeface="Arial" panose="020B0604020202020204" pitchFamily="34" charset="0"/>
              </a:rPr>
              <a:t>nel </a:t>
            </a:r>
            <a:r>
              <a:rPr lang="it-IT" sz="1400" dirty="0">
                <a:cs typeface="Arial" panose="020B0604020202020204" pitchFamily="34" charset="0"/>
              </a:rPr>
              <a:t>semestre </a:t>
            </a:r>
            <a:r>
              <a:rPr lang="it-IT" sz="1400" dirty="0" smtClean="0">
                <a:cs typeface="Arial" panose="020B0604020202020204" pitchFamily="34" charset="0"/>
              </a:rPr>
              <a:t>dell’Expo</a:t>
            </a:r>
          </a:p>
          <a:p>
            <a:pPr>
              <a:buFont typeface="Wingdings" panose="05000000000000000000" pitchFamily="2" charset="2"/>
              <a:buChar char="§"/>
            </a:pPr>
            <a:endParaRPr lang="it-IT" sz="1400" dirty="0" smtClean="0">
              <a:cs typeface="Arial" panose="020B0604020202020204" pitchFamily="34" charset="0"/>
            </a:endParaRPr>
          </a:p>
          <a:p>
            <a:pPr>
              <a:buFont typeface="Wingdings" panose="05000000000000000000" pitchFamily="2" charset="2"/>
              <a:buChar char="§"/>
            </a:pPr>
            <a:r>
              <a:rPr lang="it-IT" sz="1400" dirty="0" smtClean="0">
                <a:cs typeface="Arial" panose="020B0604020202020204" pitchFamily="34" charset="0"/>
              </a:rPr>
              <a:t>Incremento della partecipazione dei territori italiani a </a:t>
            </a:r>
          </a:p>
          <a:p>
            <a:pPr marL="0" indent="0">
              <a:buNone/>
            </a:pPr>
            <a:r>
              <a:rPr lang="it-IT" sz="1400" dirty="0" smtClean="0">
                <a:cs typeface="Arial" panose="020B0604020202020204" pitchFamily="34" charset="0"/>
              </a:rPr>
              <a:t>         “Padiglione Italia – EXPO Milano 2015” </a:t>
            </a:r>
            <a:endParaRPr lang="it-IT" sz="1400" dirty="0">
              <a:cs typeface="Arial" panose="020B0604020202020204" pitchFamily="34" charset="0"/>
            </a:endParaRPr>
          </a:p>
          <a:p>
            <a:pPr>
              <a:buFont typeface="Wingdings" panose="05000000000000000000" pitchFamily="2" charset="2"/>
              <a:buChar char="§"/>
            </a:pPr>
            <a:endParaRPr lang="it-IT" sz="1600" dirty="0" smtClean="0">
              <a:cs typeface="Arial" panose="020B0604020202020204" pitchFamily="34" charset="0"/>
            </a:endParaRPr>
          </a:p>
          <a:p>
            <a:pPr>
              <a:buFont typeface="Wingdings" panose="05000000000000000000" pitchFamily="2" charset="2"/>
              <a:buChar char="§"/>
            </a:pPr>
            <a:endParaRPr lang="it-IT" sz="1600" dirty="0">
              <a:cs typeface="Arial" panose="020B0604020202020204" pitchFamily="34" charset="0"/>
            </a:endParaRPr>
          </a:p>
          <a:p>
            <a:pPr>
              <a:buFont typeface="Wingdings" panose="05000000000000000000" pitchFamily="2" charset="2"/>
              <a:buChar char="§"/>
            </a:pPr>
            <a:endParaRPr lang="it-IT" sz="1400" dirty="0" smtClean="0">
              <a:cs typeface="Arial" panose="020B0604020202020204" pitchFamily="34" charset="0"/>
            </a:endParaRPr>
          </a:p>
          <a:p>
            <a:pPr>
              <a:buFont typeface="Wingdings" panose="05000000000000000000" pitchFamily="2" charset="2"/>
              <a:buChar char="§"/>
            </a:pPr>
            <a:endParaRPr lang="it-IT" sz="1400" dirty="0" smtClean="0">
              <a:cs typeface="Arial" panose="020B0604020202020204" pitchFamily="34" charset="0"/>
            </a:endParaRPr>
          </a:p>
          <a:p>
            <a:pPr>
              <a:buFont typeface="Wingdings" panose="05000000000000000000" pitchFamily="2" charset="2"/>
              <a:buChar char="§"/>
            </a:pPr>
            <a:r>
              <a:rPr lang="it-IT" sz="1400" dirty="0" smtClean="0">
                <a:cs typeface="Arial" panose="020B0604020202020204" pitchFamily="34" charset="0"/>
              </a:rPr>
              <a:t>Attivazione</a:t>
            </a:r>
            <a:r>
              <a:rPr lang="it-IT" sz="1400" dirty="0">
                <a:cs typeface="Arial" panose="020B0604020202020204" pitchFamily="34" charset="0"/>
              </a:rPr>
              <a:t>, valorizzazione e promozione del patrimonio culturale di </a:t>
            </a:r>
            <a:r>
              <a:rPr lang="it-IT" sz="1400" dirty="0" smtClean="0">
                <a:cs typeface="Arial" panose="020B0604020202020204" pitchFamily="34" charset="0"/>
              </a:rPr>
              <a:t>  pregio, anche </a:t>
            </a:r>
            <a:r>
              <a:rPr lang="it-IT" sz="1400" dirty="0">
                <a:cs typeface="Arial" panose="020B0604020202020204" pitchFamily="34" charset="0"/>
              </a:rPr>
              <a:t>di quello meno noto, diffuso </a:t>
            </a:r>
            <a:r>
              <a:rPr lang="it-IT" sz="1400" dirty="0" smtClean="0">
                <a:cs typeface="Arial" panose="020B0604020202020204" pitchFamily="34" charset="0"/>
              </a:rPr>
              <a:t>nei territori</a:t>
            </a:r>
            <a:endParaRPr lang="it-IT" sz="1400" dirty="0">
              <a:cs typeface="Arial" panose="020B0604020202020204" pitchFamily="34" charset="0"/>
            </a:endParaRPr>
          </a:p>
          <a:p>
            <a:pPr>
              <a:buFont typeface="Wingdings" panose="05000000000000000000" pitchFamily="2" charset="2"/>
              <a:buChar char="§"/>
            </a:pPr>
            <a:endParaRPr lang="it-IT" sz="1400" dirty="0">
              <a:cs typeface="Arial" panose="020B0604020202020204" pitchFamily="34" charset="0"/>
            </a:endParaRPr>
          </a:p>
          <a:p>
            <a:pPr>
              <a:buFont typeface="Wingdings" panose="05000000000000000000" pitchFamily="2" charset="2"/>
              <a:buChar char="§"/>
            </a:pPr>
            <a:r>
              <a:rPr lang="it-IT" sz="1400" dirty="0">
                <a:cs typeface="Arial" panose="020B0604020202020204" pitchFamily="34" charset="0"/>
              </a:rPr>
              <a:t>Consolidamento dei benefici prodotti dall’iniziativa </a:t>
            </a:r>
            <a:r>
              <a:rPr lang="it-IT" sz="1400" dirty="0" smtClean="0">
                <a:cs typeface="Arial" panose="020B0604020202020204" pitchFamily="34" charset="0"/>
              </a:rPr>
              <a:t>oltre </a:t>
            </a:r>
            <a:r>
              <a:rPr lang="it-IT" sz="1400" dirty="0">
                <a:cs typeface="Arial" panose="020B0604020202020204" pitchFamily="34" charset="0"/>
              </a:rPr>
              <a:t>il periodo dell’Expo.</a:t>
            </a:r>
          </a:p>
          <a:p>
            <a:endParaRPr lang="it-IT" sz="1400" dirty="0">
              <a:solidFill>
                <a:schemeClr val="bg1">
                  <a:lumMod val="50000"/>
                </a:schemeClr>
              </a:solidFill>
              <a:cs typeface="Arial" panose="020B0604020202020204" pitchFamily="34" charset="0"/>
            </a:endParaRPr>
          </a:p>
          <a:p>
            <a:endParaRPr lang="it-IT" sz="1400" dirty="0">
              <a:solidFill>
                <a:schemeClr val="bg1">
                  <a:lumMod val="50000"/>
                </a:schemeClr>
              </a:solidFill>
              <a:cs typeface="Arial" panose="020B0604020202020204" pitchFamily="34" charset="0"/>
            </a:endParaRPr>
          </a:p>
          <a:p>
            <a:endParaRPr lang="it-IT" sz="1400" dirty="0">
              <a:solidFill>
                <a:schemeClr val="bg1">
                  <a:lumMod val="50000"/>
                </a:schemeClr>
              </a:solidFill>
              <a:cs typeface="Arial" panose="020B0604020202020204" pitchFamily="34" charset="0"/>
            </a:endParaRPr>
          </a:p>
          <a:p>
            <a:endParaRPr lang="it-IT" sz="1400" dirty="0">
              <a:solidFill>
                <a:schemeClr val="bg1">
                  <a:lumMod val="50000"/>
                </a:schemeClr>
              </a:solidFill>
              <a:cs typeface="Arial" panose="020B0604020202020204" pitchFamily="34" charset="0"/>
            </a:endParaRPr>
          </a:p>
          <a:p>
            <a:pPr marL="0" indent="0">
              <a:buFont typeface="Arial" panose="020B0604020202020204" pitchFamily="34" charset="0"/>
              <a:buNone/>
            </a:pPr>
            <a:endParaRPr lang="it-IT" sz="1400" dirty="0" smtClean="0">
              <a:solidFill>
                <a:schemeClr val="bg1">
                  <a:lumMod val="50000"/>
                </a:schemeClr>
              </a:solidFill>
              <a:cs typeface="Arial" panose="020B0604020202020204" pitchFamily="34" charset="0"/>
            </a:endParaRPr>
          </a:p>
          <a:p>
            <a:endParaRPr lang="it-IT" sz="1400" dirty="0" smtClean="0">
              <a:solidFill>
                <a:schemeClr val="tx2"/>
              </a:solidFill>
              <a:cs typeface="Arial" panose="020B0604020202020204" pitchFamily="34" charset="0"/>
            </a:endParaRPr>
          </a:p>
          <a:p>
            <a:endParaRPr lang="it-IT" sz="1400" dirty="0" smtClean="0">
              <a:solidFill>
                <a:schemeClr val="tx2"/>
              </a:solidFill>
              <a:cs typeface="Arial" panose="020B0604020202020204" pitchFamily="34" charset="0"/>
            </a:endParaRPr>
          </a:p>
          <a:p>
            <a:endParaRPr lang="it-IT" sz="1400" dirty="0">
              <a:solidFill>
                <a:schemeClr val="tx2"/>
              </a:solidFill>
            </a:endParaRPr>
          </a:p>
        </p:txBody>
      </p:sp>
      <p:pic>
        <p:nvPicPr>
          <p:cNvPr id="3075"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3333970" y="4191372"/>
            <a:ext cx="2535316" cy="10420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olo 1"/>
          <p:cNvSpPr txBox="1">
            <a:spLocks/>
          </p:cNvSpPr>
          <p:nvPr/>
        </p:nvSpPr>
        <p:spPr>
          <a:xfrm>
            <a:off x="467544" y="404662"/>
            <a:ext cx="7128792" cy="57606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it-IT" sz="2500" b="1" dirty="0">
                <a:solidFill>
                  <a:schemeClr val="bg1">
                    <a:lumMod val="65000"/>
                  </a:schemeClr>
                </a:solidFill>
                <a:latin typeface="+mn-lt"/>
                <a:cs typeface="Arial" panose="020B0604020202020204" pitchFamily="34" charset="0"/>
              </a:rPr>
              <a:t>5</a:t>
            </a:r>
            <a:r>
              <a:rPr lang="it-IT" sz="2500" b="1" dirty="0" smtClean="0">
                <a:solidFill>
                  <a:schemeClr val="bg1">
                    <a:lumMod val="65000"/>
                  </a:schemeClr>
                </a:solidFill>
                <a:latin typeface="+mn-lt"/>
                <a:cs typeface="Arial" panose="020B0604020202020204" pitchFamily="34" charset="0"/>
              </a:rPr>
              <a:t>. </a:t>
            </a:r>
            <a:r>
              <a:rPr lang="it-IT" sz="2500" b="1" i="1" dirty="0" smtClean="0">
                <a:solidFill>
                  <a:schemeClr val="bg1">
                    <a:lumMod val="65000"/>
                  </a:schemeClr>
                </a:solidFill>
                <a:latin typeface="+mn-lt"/>
                <a:cs typeface="Arial" panose="020B0604020202020204" pitchFamily="34" charset="0"/>
              </a:rPr>
              <a:t>EFFETTI PREVISTI</a:t>
            </a:r>
            <a:endParaRPr lang="it-IT" sz="2500" b="1" i="1" dirty="0">
              <a:solidFill>
                <a:schemeClr val="bg1">
                  <a:lumMod val="65000"/>
                </a:schemeClr>
              </a:solidFill>
              <a:latin typeface="+mn-lt"/>
              <a:cs typeface="Arial" panose="020B0604020202020204" pitchFamily="34" charset="0"/>
            </a:endParaRPr>
          </a:p>
        </p:txBody>
      </p:sp>
    </p:spTree>
    <p:extLst>
      <p:ext uri="{BB962C8B-B14F-4D97-AF65-F5344CB8AC3E}">
        <p14:creationId xmlns:p14="http://schemas.microsoft.com/office/powerpoint/2010/main" val="27202647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txBox="1">
            <a:spLocks/>
          </p:cNvSpPr>
          <p:nvPr/>
        </p:nvSpPr>
        <p:spPr>
          <a:xfrm>
            <a:off x="467544" y="404663"/>
            <a:ext cx="7128792" cy="57606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it-IT" sz="2500" b="1" dirty="0">
                <a:solidFill>
                  <a:schemeClr val="bg1">
                    <a:lumMod val="65000"/>
                  </a:schemeClr>
                </a:solidFill>
                <a:cs typeface="Arial" panose="020B0604020202020204" pitchFamily="34" charset="0"/>
              </a:rPr>
              <a:t>Ministeri coinvolti: </a:t>
            </a:r>
            <a:r>
              <a:rPr lang="it-IT" sz="2500" b="1" dirty="0" smtClean="0">
                <a:solidFill>
                  <a:schemeClr val="bg1">
                    <a:lumMod val="65000"/>
                  </a:schemeClr>
                </a:solidFill>
                <a:latin typeface="+mn-lt"/>
                <a:cs typeface="Arial" panose="020B0604020202020204" pitchFamily="34" charset="0"/>
              </a:rPr>
              <a:t>MIPAAF</a:t>
            </a:r>
            <a:endParaRPr lang="it-IT" sz="1800" b="1" i="1" dirty="0">
              <a:solidFill>
                <a:schemeClr val="bg1">
                  <a:lumMod val="65000"/>
                </a:schemeClr>
              </a:solidFill>
              <a:latin typeface="+mn-lt"/>
              <a:cs typeface="Arial" panose="020B0604020202020204" pitchFamily="34" charset="0"/>
            </a:endParaRPr>
          </a:p>
        </p:txBody>
      </p:sp>
      <p:sp>
        <p:nvSpPr>
          <p:cNvPr id="9" name="Sottotitolo 2"/>
          <p:cNvSpPr txBox="1">
            <a:spLocks/>
          </p:cNvSpPr>
          <p:nvPr/>
        </p:nvSpPr>
        <p:spPr>
          <a:xfrm>
            <a:off x="251520" y="1577895"/>
            <a:ext cx="5400600" cy="278720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spcBef>
                <a:spcPts val="0"/>
              </a:spcBef>
              <a:buNone/>
            </a:pPr>
            <a:r>
              <a:rPr lang="it-IT" sz="1300" dirty="0"/>
              <a:t>Il Ministero sostiene il </a:t>
            </a:r>
            <a:r>
              <a:rPr lang="it-IT" sz="1600" i="1" dirty="0">
                <a:solidFill>
                  <a:srgbClr val="0458A4"/>
                </a:solidFill>
                <a:latin typeface="Garamond Antiqua" pitchFamily="18" charset="0"/>
                <a:cs typeface="MV Boli" panose="02000500030200090000" pitchFamily="2" charset="0"/>
              </a:rPr>
              <a:t>rafforzamento della </a:t>
            </a:r>
            <a:r>
              <a:rPr lang="it-IT" sz="1600" i="1" dirty="0" smtClean="0">
                <a:solidFill>
                  <a:srgbClr val="0458A4"/>
                </a:solidFill>
                <a:latin typeface="Garamond Antiqua" pitchFamily="18" charset="0"/>
                <a:cs typeface="MV Boli" panose="02000500030200090000" pitchFamily="2" charset="0"/>
              </a:rPr>
              <a:t>presenza </a:t>
            </a:r>
            <a:r>
              <a:rPr lang="it-IT" sz="1600" i="1" dirty="0">
                <a:solidFill>
                  <a:srgbClr val="0458A4"/>
                </a:solidFill>
                <a:latin typeface="Garamond Antiqua" pitchFamily="18" charset="0"/>
                <a:cs typeface="MV Boli" panose="02000500030200090000" pitchFamily="2" charset="0"/>
              </a:rPr>
              <a:t>all’EXPO </a:t>
            </a:r>
            <a:r>
              <a:rPr lang="it-IT" sz="1600" i="1" dirty="0" smtClean="0">
                <a:solidFill>
                  <a:srgbClr val="0458A4"/>
                </a:solidFill>
                <a:latin typeface="Garamond Antiqua" pitchFamily="18" charset="0"/>
                <a:cs typeface="MV Boli" panose="02000500030200090000" pitchFamily="2" charset="0"/>
              </a:rPr>
              <a:t>    di </a:t>
            </a:r>
            <a:r>
              <a:rPr lang="it-IT" sz="1600" i="1" dirty="0">
                <a:solidFill>
                  <a:srgbClr val="0458A4"/>
                </a:solidFill>
                <a:latin typeface="Garamond Antiqua" pitchFamily="18" charset="0"/>
                <a:cs typeface="MV Boli" panose="02000500030200090000" pitchFamily="2" charset="0"/>
              </a:rPr>
              <a:t>Regioni e Province autonome</a:t>
            </a:r>
            <a:r>
              <a:rPr lang="it-IT" sz="1300" dirty="0"/>
              <a:t>, </a:t>
            </a:r>
            <a:r>
              <a:rPr lang="it-IT" sz="1300" dirty="0" smtClean="0"/>
              <a:t>per </a:t>
            </a:r>
            <a:r>
              <a:rPr lang="it-IT" sz="1300" dirty="0"/>
              <a:t>consentire loro di incrementare </a:t>
            </a:r>
            <a:r>
              <a:rPr lang="it-IT" sz="1300" dirty="0" smtClean="0"/>
              <a:t>  gli </a:t>
            </a:r>
            <a:r>
              <a:rPr lang="it-IT" sz="1300" dirty="0"/>
              <a:t>spazi e gli strumenti di comunicazione elaborati, gestiti e coordinati da Padiglione Italia</a:t>
            </a:r>
            <a:r>
              <a:rPr lang="it-IT" sz="1300" dirty="0" smtClean="0"/>
              <a:t>. È </a:t>
            </a:r>
            <a:r>
              <a:rPr lang="it-IT" sz="1300" dirty="0"/>
              <a:t>prevista inoltre l’attuazione di due iniziative con ricadute territoriali a medio termine. </a:t>
            </a:r>
            <a:endParaRPr lang="it-IT" sz="1300" dirty="0" smtClean="0"/>
          </a:p>
          <a:p>
            <a:pPr marL="0" indent="0">
              <a:lnSpc>
                <a:spcPct val="120000"/>
              </a:lnSpc>
              <a:spcBef>
                <a:spcPts val="0"/>
              </a:spcBef>
              <a:buNone/>
            </a:pPr>
            <a:endParaRPr lang="it-IT" sz="1300" dirty="0"/>
          </a:p>
          <a:p>
            <a:pPr marL="0" indent="0">
              <a:lnSpc>
                <a:spcPct val="120000"/>
              </a:lnSpc>
              <a:spcBef>
                <a:spcPts val="0"/>
              </a:spcBef>
              <a:buNone/>
            </a:pPr>
            <a:r>
              <a:rPr lang="it-IT" sz="1300" dirty="0" smtClean="0"/>
              <a:t>La </a:t>
            </a:r>
            <a:r>
              <a:rPr lang="it-IT" sz="1300" dirty="0"/>
              <a:t>prima consiste nella realizzazione di un </a:t>
            </a:r>
            <a:r>
              <a:rPr lang="it-IT" sz="1600" i="1" dirty="0">
                <a:solidFill>
                  <a:srgbClr val="0458A4"/>
                </a:solidFill>
                <a:latin typeface="Garamond Antiqua" pitchFamily="18" charset="0"/>
                <a:cs typeface="MV Boli" panose="02000500030200090000" pitchFamily="2" charset="0"/>
              </a:rPr>
              <a:t>video</a:t>
            </a:r>
            <a:r>
              <a:rPr lang="it-IT" sz="1300" dirty="0"/>
              <a:t> di qualità per ogni Regione e Provincia autonoma, a fini promozionali, da inserire nei palinsesti di comunicazione di Padiglione Italia prima e durante EXPO, </a:t>
            </a:r>
            <a:r>
              <a:rPr lang="it-IT" sz="1300" dirty="0" smtClean="0"/>
              <a:t>                               ma </a:t>
            </a:r>
            <a:r>
              <a:rPr lang="it-IT" sz="1300" dirty="0"/>
              <a:t>utilizzabile anche successivamente. </a:t>
            </a:r>
            <a:endParaRPr lang="it-IT" sz="1300" dirty="0" smtClean="0"/>
          </a:p>
          <a:p>
            <a:pPr marL="0" indent="0">
              <a:lnSpc>
                <a:spcPct val="120000"/>
              </a:lnSpc>
              <a:spcBef>
                <a:spcPts val="0"/>
              </a:spcBef>
              <a:buNone/>
            </a:pPr>
            <a:endParaRPr lang="it-IT" sz="1300" dirty="0" smtClean="0"/>
          </a:p>
          <a:p>
            <a:pPr marL="0" indent="0">
              <a:lnSpc>
                <a:spcPct val="120000"/>
              </a:lnSpc>
              <a:spcBef>
                <a:spcPts val="0"/>
              </a:spcBef>
              <a:buNone/>
            </a:pPr>
            <a:endParaRPr lang="it-IT" sz="1300" dirty="0"/>
          </a:p>
        </p:txBody>
      </p:sp>
      <p:sp>
        <p:nvSpPr>
          <p:cNvPr id="11" name="Sottotitolo 2"/>
          <p:cNvSpPr txBox="1">
            <a:spLocks/>
          </p:cNvSpPr>
          <p:nvPr/>
        </p:nvSpPr>
        <p:spPr>
          <a:xfrm>
            <a:off x="2914468" y="4941168"/>
            <a:ext cx="5906004" cy="19168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20000"/>
              </a:lnSpc>
              <a:spcBef>
                <a:spcPts val="0"/>
              </a:spcBef>
              <a:buNone/>
            </a:pPr>
            <a:r>
              <a:rPr lang="it-IT" sz="1300" dirty="0" smtClean="0"/>
              <a:t>La </a:t>
            </a:r>
            <a:r>
              <a:rPr lang="it-IT" sz="1300" dirty="0"/>
              <a:t>seconda riguarda un </a:t>
            </a:r>
            <a:r>
              <a:rPr lang="it-IT" sz="1600" i="1" dirty="0">
                <a:solidFill>
                  <a:srgbClr val="0458A4"/>
                </a:solidFill>
                <a:latin typeface="Garamond Antiqua" pitchFamily="18" charset="0"/>
                <a:cs typeface="MV Boli" panose="02000500030200090000" pitchFamily="2" charset="0"/>
              </a:rPr>
              <a:t>master innovativo </a:t>
            </a:r>
            <a:r>
              <a:rPr lang="it-IT" sz="1300" dirty="0"/>
              <a:t>sulle tematiche agricole e di sviluppo territoriale, volto alla formazione di </a:t>
            </a:r>
            <a:r>
              <a:rPr lang="it-IT" sz="1600" i="1" dirty="0">
                <a:solidFill>
                  <a:srgbClr val="0458A4"/>
                </a:solidFill>
                <a:latin typeface="Garamond Antiqua" pitchFamily="18" charset="0"/>
                <a:cs typeface="MV Boli" panose="02000500030200090000" pitchFamily="2" charset="0"/>
              </a:rPr>
              <a:t>“ambasciatori scientifici”</a:t>
            </a:r>
            <a:r>
              <a:rPr lang="it-IT" sz="1300" dirty="0"/>
              <a:t>; il </a:t>
            </a:r>
            <a:r>
              <a:rPr lang="it-IT" sz="1300" i="1" dirty="0"/>
              <a:t>master</a:t>
            </a:r>
            <a:r>
              <a:rPr lang="it-IT" sz="1300" dirty="0"/>
              <a:t>, sviluppato con il supporto di  CNR e CRA, coinvolgerà 105 giovani </a:t>
            </a:r>
            <a:r>
              <a:rPr lang="it-IT" sz="1300" i="1" dirty="0"/>
              <a:t>under 35 </a:t>
            </a:r>
            <a:r>
              <a:rPr lang="it-IT" sz="1300" dirty="0"/>
              <a:t>(5 per ciascuna Regione e Provincia autonoma), i quali parteciperanno da protagonisti alle attività scientifiche di Padiglione Italia, sfruttando le numerose opportunità di relazione e di collegamento con istituzioni ed enti internazionali di ricerca.</a:t>
            </a:r>
            <a:endParaRPr lang="it-IT" sz="1300" dirty="0">
              <a:solidFill>
                <a:schemeClr val="bg1">
                  <a:lumMod val="50000"/>
                </a:schemeClr>
              </a:solidFill>
              <a:cs typeface="Arial" panose="020B0604020202020204"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4869160"/>
            <a:ext cx="2771800" cy="1900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93376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txBox="1">
            <a:spLocks/>
          </p:cNvSpPr>
          <p:nvPr/>
        </p:nvSpPr>
        <p:spPr>
          <a:xfrm>
            <a:off x="467544" y="404663"/>
            <a:ext cx="7128792" cy="57606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it-IT" sz="2500" b="1" dirty="0" smtClean="0">
                <a:solidFill>
                  <a:schemeClr val="bg1">
                    <a:lumMod val="65000"/>
                  </a:schemeClr>
                </a:solidFill>
                <a:latin typeface="+mn-lt"/>
                <a:cs typeface="Arial" panose="020B0604020202020204" pitchFamily="34" charset="0"/>
              </a:rPr>
              <a:t>Ministeri coinvolti: MIBACT</a:t>
            </a:r>
            <a:endParaRPr lang="it-IT" sz="1800" b="1" i="1" dirty="0">
              <a:solidFill>
                <a:schemeClr val="bg1">
                  <a:lumMod val="65000"/>
                </a:schemeClr>
              </a:solidFill>
              <a:latin typeface="+mn-lt"/>
              <a:cs typeface="Arial" panose="020B0604020202020204" pitchFamily="34" charset="0"/>
            </a:endParaRPr>
          </a:p>
        </p:txBody>
      </p:sp>
      <p:pic>
        <p:nvPicPr>
          <p:cNvPr id="4" name="Picture 3" descr="C:\Users\gfradusco\Desktop\Progetti\03_EXPO 2015\2014.03.25_tavole tematiche Italia\Loghi\mibac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2012" y="5382741"/>
            <a:ext cx="3375892" cy="1174051"/>
          </a:xfrm>
          <a:prstGeom prst="rect">
            <a:avLst/>
          </a:prstGeom>
          <a:noFill/>
          <a:extLst>
            <a:ext uri="{909E8E84-426E-40DD-AFC4-6F175D3DCCD1}">
              <a14:hiddenFill xmlns:a14="http://schemas.microsoft.com/office/drawing/2010/main">
                <a:solidFill>
                  <a:srgbClr val="FFFFFF"/>
                </a:solidFill>
              </a14:hiddenFill>
            </a:ext>
          </a:extLst>
        </p:spPr>
      </p:pic>
      <p:sp>
        <p:nvSpPr>
          <p:cNvPr id="5" name="Sottotitolo 2"/>
          <p:cNvSpPr txBox="1">
            <a:spLocks/>
          </p:cNvSpPr>
          <p:nvPr/>
        </p:nvSpPr>
        <p:spPr>
          <a:xfrm>
            <a:off x="4283968" y="5229200"/>
            <a:ext cx="4814912" cy="1512166"/>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20000"/>
              </a:lnSpc>
              <a:spcBef>
                <a:spcPts val="0"/>
              </a:spcBef>
              <a:buNone/>
            </a:pPr>
            <a:r>
              <a:rPr lang="it-IT" sz="1400" dirty="0"/>
              <a:t>Si prevede, infine, la realizzazione di un filmato 3D sulla </a:t>
            </a:r>
            <a:r>
              <a:rPr lang="it-IT" sz="1300" dirty="0"/>
              <a:t/>
            </a:r>
            <a:br>
              <a:rPr lang="it-IT" sz="1300" dirty="0"/>
            </a:br>
            <a:r>
              <a:rPr lang="it-IT" sz="1700" i="1" dirty="0">
                <a:solidFill>
                  <a:srgbClr val="0458A4"/>
                </a:solidFill>
                <a:latin typeface="Garamond Antiqua" pitchFamily="18" charset="0"/>
                <a:cs typeface="MV Boli" panose="02000500030200090000" pitchFamily="2" charset="0"/>
              </a:rPr>
              <a:t>storia dell’arte italiana collegata sempre </a:t>
            </a:r>
            <a:br>
              <a:rPr lang="it-IT" sz="1700" i="1" dirty="0">
                <a:solidFill>
                  <a:srgbClr val="0458A4"/>
                </a:solidFill>
                <a:latin typeface="Garamond Antiqua" pitchFamily="18" charset="0"/>
                <a:cs typeface="MV Boli" panose="02000500030200090000" pitchFamily="2" charset="0"/>
              </a:rPr>
            </a:br>
            <a:r>
              <a:rPr lang="it-IT" sz="1700" i="1" dirty="0">
                <a:solidFill>
                  <a:srgbClr val="0458A4"/>
                </a:solidFill>
                <a:latin typeface="Garamond Antiqua" pitchFamily="18" charset="0"/>
                <a:cs typeface="MV Boli" panose="02000500030200090000" pitchFamily="2" charset="0"/>
              </a:rPr>
              <a:t>al tema della</a:t>
            </a:r>
            <a:r>
              <a:rPr lang="it-IT" sz="1700" dirty="0">
                <a:solidFill>
                  <a:srgbClr val="0458A4"/>
                </a:solidFill>
                <a:latin typeface="MV Boli" panose="02000500030200090000" pitchFamily="2" charset="0"/>
                <a:cs typeface="MV Boli" panose="02000500030200090000" pitchFamily="2" charset="0"/>
              </a:rPr>
              <a:t> </a:t>
            </a:r>
            <a:r>
              <a:rPr lang="it-IT" sz="1700" i="1" dirty="0">
                <a:solidFill>
                  <a:srgbClr val="0458A4"/>
                </a:solidFill>
                <a:latin typeface="Garamond Antiqua" pitchFamily="18" charset="0"/>
                <a:cs typeface="MV Boli" panose="02000500030200090000" pitchFamily="2" charset="0"/>
              </a:rPr>
              <a:t>“nutrizione”, </a:t>
            </a:r>
            <a:r>
              <a:rPr lang="it-IT" sz="1400" dirty="0"/>
              <a:t>che possa essere proiettato</a:t>
            </a:r>
            <a:br>
              <a:rPr lang="it-IT" sz="1400" dirty="0"/>
            </a:br>
            <a:r>
              <a:rPr lang="it-IT" sz="1400" dirty="0"/>
              <a:t> in tutti i siti museali selezionati, oltre che essere utilizzato </a:t>
            </a:r>
          </a:p>
          <a:p>
            <a:pPr marL="0" indent="0" algn="r">
              <a:lnSpc>
                <a:spcPct val="120000"/>
              </a:lnSpc>
              <a:spcBef>
                <a:spcPts val="0"/>
              </a:spcBef>
              <a:buNone/>
            </a:pPr>
            <a:r>
              <a:rPr lang="it-IT" sz="1400" dirty="0"/>
              <a:t>come promo del “Bel Paese” per l’EXPO, nonché la realizzazione di un </a:t>
            </a:r>
            <a:r>
              <a:rPr lang="it-IT" sz="1700" i="1" dirty="0" err="1">
                <a:solidFill>
                  <a:srgbClr val="0458A4"/>
                </a:solidFill>
                <a:latin typeface="Garamond Antiqua" pitchFamily="18" charset="0"/>
                <a:cs typeface="MV Boli" panose="02000500030200090000" pitchFamily="2" charset="0"/>
              </a:rPr>
              <a:t>geoportale</a:t>
            </a:r>
            <a:r>
              <a:rPr lang="it-IT" sz="1700" i="1" dirty="0">
                <a:solidFill>
                  <a:srgbClr val="0458A4"/>
                </a:solidFill>
                <a:latin typeface="Garamond Antiqua" pitchFamily="18" charset="0"/>
                <a:cs typeface="MV Boli" panose="02000500030200090000" pitchFamily="2" charset="0"/>
              </a:rPr>
              <a:t> interattivo sul tema del cibo</a:t>
            </a:r>
            <a:r>
              <a:rPr lang="it-IT" sz="1700" dirty="0"/>
              <a:t>.</a:t>
            </a:r>
            <a:endParaRPr lang="it-IT" sz="1700" dirty="0">
              <a:solidFill>
                <a:schemeClr val="bg1">
                  <a:lumMod val="50000"/>
                </a:schemeClr>
              </a:solidFill>
              <a:cs typeface="Arial" panose="020B0604020202020204" pitchFamily="34" charset="0"/>
            </a:endParaRPr>
          </a:p>
        </p:txBody>
      </p:sp>
      <p:sp>
        <p:nvSpPr>
          <p:cNvPr id="6" name="Sottotitolo 2"/>
          <p:cNvSpPr txBox="1">
            <a:spLocks/>
          </p:cNvSpPr>
          <p:nvPr/>
        </p:nvSpPr>
        <p:spPr>
          <a:xfrm>
            <a:off x="251520" y="1628800"/>
            <a:ext cx="5256584" cy="338437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spcBef>
                <a:spcPts val="0"/>
              </a:spcBef>
              <a:buNone/>
            </a:pPr>
            <a:r>
              <a:rPr lang="it-IT" sz="1300" dirty="0"/>
              <a:t>Il Ministero </a:t>
            </a:r>
            <a:r>
              <a:rPr lang="it-IT" sz="1300" dirty="0" smtClean="0"/>
              <a:t>ha selezionato 20 luoghi di cultura (uno per regione), tra cui   14 siti Unesco iscritti nelle liste del patrimonio dell'umanità, in cui si svolgeranno </a:t>
            </a:r>
            <a:r>
              <a:rPr lang="it-IT" sz="1600" i="1" dirty="0">
                <a:solidFill>
                  <a:srgbClr val="0458A4"/>
                </a:solidFill>
                <a:latin typeface="Garamond Antiqua" pitchFamily="18" charset="0"/>
                <a:cs typeface="MV Boli" panose="02000500030200090000" pitchFamily="2" charset="0"/>
              </a:rPr>
              <a:t>eventi particolari </a:t>
            </a:r>
            <a:r>
              <a:rPr lang="it-IT" sz="1300" dirty="0" smtClean="0"/>
              <a:t>legati ai temi dell'EXPO. </a:t>
            </a:r>
          </a:p>
          <a:p>
            <a:pPr marL="0" indent="0">
              <a:lnSpc>
                <a:spcPct val="120000"/>
              </a:lnSpc>
              <a:spcBef>
                <a:spcPts val="0"/>
              </a:spcBef>
              <a:buNone/>
            </a:pPr>
            <a:r>
              <a:rPr lang="it-IT" sz="1300" dirty="0" smtClean="0"/>
              <a:t>Ha inoltre individuato circa 180 siti culturali (musei, archivi, dimore, aree archeologiche ecc.) ricadenti </a:t>
            </a:r>
            <a:r>
              <a:rPr lang="it-IT" sz="1300" dirty="0"/>
              <a:t>all’interno dei territori </a:t>
            </a:r>
            <a:r>
              <a:rPr lang="it-IT" sz="1300" dirty="0" smtClean="0"/>
              <a:t>selezionati, in circa 40 dei quali si svolgeranno</a:t>
            </a:r>
            <a:r>
              <a:rPr lang="it-IT" sz="1300" i="1" dirty="0" smtClean="0">
                <a:solidFill>
                  <a:srgbClr val="0458A4"/>
                </a:solidFill>
                <a:latin typeface="Garamond Antiqua" pitchFamily="18" charset="0"/>
                <a:cs typeface="MV Boli" panose="02000500030200090000" pitchFamily="2" charset="0"/>
              </a:rPr>
              <a:t> </a:t>
            </a:r>
            <a:r>
              <a:rPr lang="it-IT" sz="1600" i="1" dirty="0">
                <a:solidFill>
                  <a:srgbClr val="0458A4"/>
                </a:solidFill>
                <a:latin typeface="Garamond Antiqua" pitchFamily="18" charset="0"/>
                <a:cs typeface="MV Boli" panose="02000500030200090000" pitchFamily="2" charset="0"/>
              </a:rPr>
              <a:t>aperture straordinarie al pubblico </a:t>
            </a:r>
            <a:r>
              <a:rPr lang="it-IT" sz="1300" dirty="0" smtClean="0"/>
              <a:t>– </a:t>
            </a:r>
            <a:r>
              <a:rPr lang="it-IT" sz="1300" dirty="0"/>
              <a:t>e in particolare ai visitatori e alle delegazioni straniere ospitate in Italia in occasione di EXPO – per tutta la durata </a:t>
            </a:r>
            <a:r>
              <a:rPr lang="it-IT" sz="1300" dirty="0" smtClean="0"/>
              <a:t>dell’EXPO. </a:t>
            </a:r>
          </a:p>
          <a:p>
            <a:pPr marL="0" indent="0">
              <a:lnSpc>
                <a:spcPct val="120000"/>
              </a:lnSpc>
              <a:spcBef>
                <a:spcPts val="0"/>
              </a:spcBef>
              <a:buNone/>
            </a:pPr>
            <a:endParaRPr lang="it-IT" sz="800" dirty="0"/>
          </a:p>
          <a:p>
            <a:pPr marL="0" indent="0">
              <a:lnSpc>
                <a:spcPct val="120000"/>
              </a:lnSpc>
              <a:spcBef>
                <a:spcPts val="0"/>
              </a:spcBef>
              <a:buNone/>
            </a:pPr>
            <a:r>
              <a:rPr lang="it-IT" sz="1300" dirty="0"/>
              <a:t>Si  prevede anche la possibilità di ospitare, all’interno di tali siti</a:t>
            </a:r>
            <a:r>
              <a:rPr lang="it-IT" sz="1300" dirty="0" smtClean="0"/>
              <a:t>,   </a:t>
            </a:r>
            <a:r>
              <a:rPr lang="it-IT" sz="1600" i="1" dirty="0">
                <a:solidFill>
                  <a:srgbClr val="0458A4"/>
                </a:solidFill>
                <a:latin typeface="Garamond Antiqua" pitchFamily="18" charset="0"/>
                <a:cs typeface="MV Boli" panose="02000500030200090000" pitchFamily="2" charset="0"/>
              </a:rPr>
              <a:t>iniziative  peculiari  legate </a:t>
            </a:r>
            <a:r>
              <a:rPr lang="it-IT" sz="1600" i="1" dirty="0" smtClean="0">
                <a:solidFill>
                  <a:srgbClr val="0458A4"/>
                </a:solidFill>
                <a:latin typeface="Garamond Antiqua" pitchFamily="18" charset="0"/>
                <a:cs typeface="MV Boli" panose="02000500030200090000" pitchFamily="2" charset="0"/>
              </a:rPr>
              <a:t>ai temi dell’EXPO</a:t>
            </a:r>
            <a:r>
              <a:rPr lang="it-IT" sz="1300" dirty="0" smtClean="0"/>
              <a:t>, tanto </a:t>
            </a:r>
            <a:r>
              <a:rPr lang="it-IT" sz="1300" dirty="0"/>
              <a:t>in forma di appuntamenti per la valorizzazione delle produzioni tipiche e della cultura enogastronomica italiana, quanto immaginando mostre e percorsi specifici sul tema del cibo nella storia della cultura e delle arti. </a:t>
            </a:r>
          </a:p>
        </p:txBody>
      </p:sp>
    </p:spTree>
    <p:extLst>
      <p:ext uri="{BB962C8B-B14F-4D97-AF65-F5344CB8AC3E}">
        <p14:creationId xmlns:p14="http://schemas.microsoft.com/office/powerpoint/2010/main" val="1424812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txBox="1">
            <a:spLocks/>
          </p:cNvSpPr>
          <p:nvPr/>
        </p:nvSpPr>
        <p:spPr>
          <a:xfrm>
            <a:off x="467544" y="404663"/>
            <a:ext cx="7128792" cy="57606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it-IT" sz="2500" b="1" dirty="0">
                <a:solidFill>
                  <a:schemeClr val="bg1">
                    <a:lumMod val="65000"/>
                  </a:schemeClr>
                </a:solidFill>
                <a:cs typeface="Arial" panose="020B0604020202020204" pitchFamily="34" charset="0"/>
              </a:rPr>
              <a:t>Ministeri coinvolti: </a:t>
            </a:r>
            <a:r>
              <a:rPr lang="it-IT" sz="2500" b="1" dirty="0" smtClean="0">
                <a:solidFill>
                  <a:schemeClr val="bg1">
                    <a:lumMod val="65000"/>
                  </a:schemeClr>
                </a:solidFill>
                <a:latin typeface="+mn-lt"/>
                <a:cs typeface="Arial" panose="020B0604020202020204" pitchFamily="34" charset="0"/>
              </a:rPr>
              <a:t>MAE</a:t>
            </a:r>
            <a:endParaRPr lang="it-IT" sz="1800" b="1" i="1" dirty="0">
              <a:solidFill>
                <a:schemeClr val="bg1">
                  <a:lumMod val="65000"/>
                </a:schemeClr>
              </a:solidFill>
              <a:latin typeface="+mn-lt"/>
              <a:cs typeface="Arial" panose="020B0604020202020204" pitchFamily="34" charset="0"/>
            </a:endParaRPr>
          </a:p>
        </p:txBody>
      </p:sp>
      <p:sp>
        <p:nvSpPr>
          <p:cNvPr id="4" name="Sottotitolo 2"/>
          <p:cNvSpPr txBox="1">
            <a:spLocks/>
          </p:cNvSpPr>
          <p:nvPr/>
        </p:nvSpPr>
        <p:spPr>
          <a:xfrm>
            <a:off x="251520" y="1700809"/>
            <a:ext cx="5400600" cy="388843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spcBef>
                <a:spcPts val="0"/>
              </a:spcBef>
              <a:buNone/>
            </a:pPr>
            <a:r>
              <a:rPr lang="it-IT" sz="1300" dirty="0"/>
              <a:t>Il Ministero mette a disposizione la propria </a:t>
            </a:r>
            <a:r>
              <a:rPr lang="it-IT" sz="1600" i="1" dirty="0">
                <a:solidFill>
                  <a:srgbClr val="0458A4"/>
                </a:solidFill>
                <a:latin typeface="Garamond Antiqua" pitchFamily="18" charset="0"/>
                <a:cs typeface="MV Boli" panose="02000500030200090000" pitchFamily="2" charset="0"/>
              </a:rPr>
              <a:t>rete</a:t>
            </a:r>
            <a:r>
              <a:rPr lang="it-IT" sz="1600" dirty="0">
                <a:solidFill>
                  <a:srgbClr val="0458A4"/>
                </a:solidFill>
                <a:latin typeface="MV Boli" panose="02000500030200090000" pitchFamily="2" charset="0"/>
                <a:cs typeface="MV Boli" panose="02000500030200090000" pitchFamily="2" charset="0"/>
              </a:rPr>
              <a:t> </a:t>
            </a:r>
            <a:r>
              <a:rPr lang="it-IT" sz="1600" i="1" dirty="0">
                <a:solidFill>
                  <a:srgbClr val="0458A4"/>
                </a:solidFill>
                <a:latin typeface="Garamond Antiqua" pitchFamily="18" charset="0"/>
                <a:cs typeface="MV Boli" panose="02000500030200090000" pitchFamily="2" charset="0"/>
              </a:rPr>
              <a:t>istituzionale</a:t>
            </a:r>
            <a:r>
              <a:rPr lang="it-IT" sz="1600" dirty="0">
                <a:solidFill>
                  <a:srgbClr val="0458A4"/>
                </a:solidFill>
                <a:latin typeface="MV Boli" panose="02000500030200090000" pitchFamily="2" charset="0"/>
                <a:cs typeface="MV Boli" panose="02000500030200090000" pitchFamily="2" charset="0"/>
              </a:rPr>
              <a:t> </a:t>
            </a:r>
            <a:r>
              <a:rPr lang="it-IT" sz="1800" dirty="0" smtClean="0">
                <a:solidFill>
                  <a:srgbClr val="0458A4"/>
                </a:solidFill>
                <a:latin typeface="MV Boli" panose="02000500030200090000" pitchFamily="2" charset="0"/>
                <a:cs typeface="MV Boli" panose="02000500030200090000" pitchFamily="2" charset="0"/>
              </a:rPr>
              <a:t/>
            </a:r>
            <a:br>
              <a:rPr lang="it-IT" sz="1800" dirty="0" smtClean="0">
                <a:solidFill>
                  <a:srgbClr val="0458A4"/>
                </a:solidFill>
                <a:latin typeface="MV Boli" panose="02000500030200090000" pitchFamily="2" charset="0"/>
                <a:cs typeface="MV Boli" panose="02000500030200090000" pitchFamily="2" charset="0"/>
              </a:rPr>
            </a:br>
            <a:r>
              <a:rPr lang="it-IT" sz="1300" dirty="0" smtClean="0"/>
              <a:t>per </a:t>
            </a:r>
            <a:r>
              <a:rPr lang="it-IT" sz="1300" dirty="0"/>
              <a:t>tutte le iniziative che saranno congiuntamente reputate utili </a:t>
            </a:r>
            <a:r>
              <a:rPr lang="it-IT" sz="1300" dirty="0" smtClean="0"/>
              <a:t/>
            </a:r>
            <a:br>
              <a:rPr lang="it-IT" sz="1300" dirty="0" smtClean="0"/>
            </a:br>
            <a:r>
              <a:rPr lang="it-IT" sz="1300" dirty="0" smtClean="0"/>
              <a:t>al </a:t>
            </a:r>
            <a:r>
              <a:rPr lang="it-IT" sz="1300" dirty="0"/>
              <a:t>fine di diffondere gli itinerari / eventi individuati presso la più vasta platea mondiale di potenziali visitatori dei territori, anche in quanto addetti ai lavori nei settori dell’agroindustria e dell’industria turistica e culturale. </a:t>
            </a:r>
            <a:endParaRPr lang="it-IT" sz="1300" dirty="0" smtClean="0"/>
          </a:p>
          <a:p>
            <a:pPr marL="0" indent="0">
              <a:lnSpc>
                <a:spcPct val="120000"/>
              </a:lnSpc>
              <a:spcBef>
                <a:spcPts val="0"/>
              </a:spcBef>
              <a:buNone/>
            </a:pPr>
            <a:endParaRPr lang="it-IT" sz="1300" dirty="0" smtClean="0"/>
          </a:p>
          <a:p>
            <a:pPr marL="0" indent="0">
              <a:lnSpc>
                <a:spcPct val="120000"/>
              </a:lnSpc>
              <a:spcBef>
                <a:spcPts val="0"/>
              </a:spcBef>
              <a:buNone/>
            </a:pPr>
            <a:endParaRPr lang="it-IT" sz="1300" dirty="0"/>
          </a:p>
          <a:p>
            <a:pPr marL="0" indent="0">
              <a:lnSpc>
                <a:spcPct val="120000"/>
              </a:lnSpc>
              <a:spcBef>
                <a:spcPts val="0"/>
              </a:spcBef>
              <a:buNone/>
            </a:pPr>
            <a:r>
              <a:rPr lang="it-IT" sz="1300" dirty="0" smtClean="0"/>
              <a:t>Saranno </a:t>
            </a:r>
            <a:r>
              <a:rPr lang="it-IT" sz="1300" dirty="0"/>
              <a:t>dunque mobilitate sia le </a:t>
            </a:r>
            <a:r>
              <a:rPr lang="it-IT" sz="1600" i="1" dirty="0">
                <a:solidFill>
                  <a:srgbClr val="0458A4"/>
                </a:solidFill>
                <a:latin typeface="Garamond Antiqua" pitchFamily="18" charset="0"/>
                <a:cs typeface="MV Boli" panose="02000500030200090000" pitchFamily="2" charset="0"/>
              </a:rPr>
              <a:t>Ambasciate</a:t>
            </a:r>
            <a:r>
              <a:rPr lang="it-IT" sz="1600" dirty="0">
                <a:solidFill>
                  <a:srgbClr val="0458A4"/>
                </a:solidFill>
                <a:latin typeface="MV Boli" panose="02000500030200090000" pitchFamily="2" charset="0"/>
                <a:cs typeface="MV Boli" panose="02000500030200090000" pitchFamily="2" charset="0"/>
              </a:rPr>
              <a:t> </a:t>
            </a:r>
            <a:r>
              <a:rPr lang="it-IT" sz="1600" i="1" dirty="0">
                <a:solidFill>
                  <a:srgbClr val="0458A4"/>
                </a:solidFill>
                <a:latin typeface="Garamond Antiqua" pitchFamily="18" charset="0"/>
                <a:cs typeface="MV Boli" panose="02000500030200090000" pitchFamily="2" charset="0"/>
              </a:rPr>
              <a:t>italiane</a:t>
            </a:r>
            <a:r>
              <a:rPr lang="it-IT" sz="1600" dirty="0">
                <a:solidFill>
                  <a:srgbClr val="0458A4"/>
                </a:solidFill>
                <a:latin typeface="MV Boli" panose="02000500030200090000" pitchFamily="2" charset="0"/>
                <a:cs typeface="MV Boli" panose="02000500030200090000" pitchFamily="2" charset="0"/>
              </a:rPr>
              <a:t> </a:t>
            </a:r>
            <a:r>
              <a:rPr lang="it-IT" sz="1600" i="1" dirty="0">
                <a:solidFill>
                  <a:srgbClr val="0458A4"/>
                </a:solidFill>
                <a:latin typeface="Garamond Antiqua" pitchFamily="18" charset="0"/>
                <a:cs typeface="MV Boli" panose="02000500030200090000" pitchFamily="2" charset="0"/>
              </a:rPr>
              <a:t>all’Estero</a:t>
            </a:r>
            <a:r>
              <a:rPr lang="it-IT" sz="1600" dirty="0"/>
              <a:t>, </a:t>
            </a:r>
            <a:r>
              <a:rPr lang="it-IT" sz="1600" dirty="0" smtClean="0"/>
              <a:t/>
            </a:r>
            <a:br>
              <a:rPr lang="it-IT" sz="1600" dirty="0" smtClean="0"/>
            </a:br>
            <a:r>
              <a:rPr lang="it-IT" sz="1300" dirty="0" smtClean="0"/>
              <a:t>al </a:t>
            </a:r>
            <a:r>
              <a:rPr lang="it-IT" sz="1300" dirty="0"/>
              <a:t>fine di dare massima visibilità e diffusione del Progetto presso i Paesi aderenti all’EXPO, sia il </a:t>
            </a:r>
            <a:r>
              <a:rPr lang="it-IT" sz="1300" i="1" dirty="0"/>
              <a:t>network</a:t>
            </a:r>
            <a:r>
              <a:rPr lang="it-IT" sz="1300" dirty="0"/>
              <a:t> delle </a:t>
            </a:r>
            <a:r>
              <a:rPr lang="it-IT" sz="1600" i="1" dirty="0">
                <a:solidFill>
                  <a:srgbClr val="0458A4"/>
                </a:solidFill>
                <a:latin typeface="Garamond Antiqua" pitchFamily="18" charset="0"/>
                <a:cs typeface="MV Boli" panose="02000500030200090000" pitchFamily="2" charset="0"/>
              </a:rPr>
              <a:t>Ambasciate</a:t>
            </a:r>
            <a:r>
              <a:rPr lang="it-IT" sz="1600" dirty="0">
                <a:solidFill>
                  <a:srgbClr val="0458A4"/>
                </a:solidFill>
                <a:latin typeface="MV Boli" panose="02000500030200090000" pitchFamily="2" charset="0"/>
                <a:cs typeface="MV Boli" panose="02000500030200090000" pitchFamily="2" charset="0"/>
              </a:rPr>
              <a:t> </a:t>
            </a:r>
            <a:r>
              <a:rPr lang="it-IT" sz="1600" i="1" dirty="0">
                <a:solidFill>
                  <a:srgbClr val="0458A4"/>
                </a:solidFill>
                <a:latin typeface="Garamond Antiqua" pitchFamily="18" charset="0"/>
                <a:cs typeface="MV Boli" panose="02000500030200090000" pitchFamily="2" charset="0"/>
              </a:rPr>
              <a:t>straniere</a:t>
            </a:r>
            <a:r>
              <a:rPr lang="it-IT" sz="1600" dirty="0">
                <a:solidFill>
                  <a:srgbClr val="0458A4"/>
                </a:solidFill>
                <a:latin typeface="MV Boli" panose="02000500030200090000" pitchFamily="2" charset="0"/>
                <a:cs typeface="MV Boli" panose="02000500030200090000" pitchFamily="2" charset="0"/>
              </a:rPr>
              <a:t> </a:t>
            </a:r>
            <a:r>
              <a:rPr lang="it-IT" sz="1600" i="1" dirty="0">
                <a:solidFill>
                  <a:srgbClr val="0458A4"/>
                </a:solidFill>
                <a:latin typeface="Garamond Antiqua" pitchFamily="18" charset="0"/>
                <a:cs typeface="MV Boli" panose="02000500030200090000" pitchFamily="2" charset="0"/>
              </a:rPr>
              <a:t>accreditate</a:t>
            </a:r>
            <a:r>
              <a:rPr lang="it-IT" sz="1600" dirty="0">
                <a:solidFill>
                  <a:srgbClr val="0458A4"/>
                </a:solidFill>
                <a:latin typeface="MV Boli" panose="02000500030200090000" pitchFamily="2" charset="0"/>
                <a:cs typeface="MV Boli" panose="02000500030200090000" pitchFamily="2" charset="0"/>
              </a:rPr>
              <a:t> </a:t>
            </a:r>
            <a:r>
              <a:rPr lang="it-IT" sz="1600" i="1" dirty="0">
                <a:solidFill>
                  <a:srgbClr val="0458A4"/>
                </a:solidFill>
                <a:latin typeface="Garamond Antiqua" pitchFamily="18" charset="0"/>
                <a:cs typeface="MV Boli" panose="02000500030200090000" pitchFamily="2" charset="0"/>
              </a:rPr>
              <a:t>a</a:t>
            </a:r>
            <a:r>
              <a:rPr lang="it-IT" sz="1600" dirty="0">
                <a:solidFill>
                  <a:srgbClr val="0458A4"/>
                </a:solidFill>
                <a:latin typeface="MV Boli" panose="02000500030200090000" pitchFamily="2" charset="0"/>
                <a:cs typeface="MV Boli" panose="02000500030200090000" pitchFamily="2" charset="0"/>
              </a:rPr>
              <a:t> </a:t>
            </a:r>
            <a:r>
              <a:rPr lang="it-IT" sz="1600" i="1" dirty="0">
                <a:solidFill>
                  <a:srgbClr val="0458A4"/>
                </a:solidFill>
                <a:latin typeface="Garamond Antiqua" pitchFamily="18" charset="0"/>
                <a:cs typeface="MV Boli" panose="02000500030200090000" pitchFamily="2" charset="0"/>
              </a:rPr>
              <a:t>Roma</a:t>
            </a:r>
            <a:r>
              <a:rPr lang="it-IT" sz="1600" dirty="0"/>
              <a:t>,</a:t>
            </a:r>
            <a:r>
              <a:rPr lang="it-IT" sz="1300" dirty="0"/>
              <a:t> così da poter presentare il Progetto </a:t>
            </a:r>
            <a:r>
              <a:rPr lang="it-IT" sz="1300" dirty="0" smtClean="0"/>
              <a:t/>
            </a:r>
            <a:br>
              <a:rPr lang="it-IT" sz="1300" dirty="0" smtClean="0"/>
            </a:br>
            <a:r>
              <a:rPr lang="it-IT" sz="1300" dirty="0" smtClean="0"/>
              <a:t>e </a:t>
            </a:r>
            <a:r>
              <a:rPr lang="it-IT" sz="1300" dirty="0"/>
              <a:t>le eccellenze italiane anche in appositi momenti di incontro </a:t>
            </a:r>
            <a:r>
              <a:rPr lang="it-IT" sz="1300" dirty="0" smtClean="0"/>
              <a:t/>
            </a:r>
            <a:br>
              <a:rPr lang="it-IT" sz="1300" dirty="0" smtClean="0"/>
            </a:br>
            <a:r>
              <a:rPr lang="it-IT" sz="1300" dirty="0" smtClean="0"/>
              <a:t>e </a:t>
            </a:r>
            <a:r>
              <a:rPr lang="it-IT" sz="1300" dirty="0"/>
              <a:t>confronto sulle opportunità offerte dal Sistema Paese. </a:t>
            </a:r>
            <a:endParaRPr lang="it-IT" sz="1300" dirty="0">
              <a:solidFill>
                <a:schemeClr val="bg1">
                  <a:lumMod val="50000"/>
                </a:schemeClr>
              </a:solidFill>
              <a:cs typeface="Arial" panose="020B0604020202020204" pitchFamily="34" charset="0"/>
            </a:endParaRPr>
          </a:p>
        </p:txBody>
      </p:sp>
      <p:sp>
        <p:nvSpPr>
          <p:cNvPr id="6" name="Sottotitolo 2"/>
          <p:cNvSpPr txBox="1">
            <a:spLocks/>
          </p:cNvSpPr>
          <p:nvPr/>
        </p:nvSpPr>
        <p:spPr>
          <a:xfrm>
            <a:off x="5148064" y="5665823"/>
            <a:ext cx="3744838" cy="936105"/>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20000"/>
              </a:lnSpc>
              <a:spcBef>
                <a:spcPts val="0"/>
              </a:spcBef>
              <a:buNone/>
            </a:pPr>
            <a:r>
              <a:rPr lang="it-IT" sz="1500" dirty="0"/>
              <a:t>Si favorirà inoltre la </a:t>
            </a:r>
            <a:r>
              <a:rPr lang="it-IT" sz="1500" dirty="0" smtClean="0"/>
              <a:t>collaborazione</a:t>
            </a:r>
            <a:br>
              <a:rPr lang="it-IT" sz="1500" dirty="0" smtClean="0"/>
            </a:br>
            <a:r>
              <a:rPr lang="it-IT" sz="1500" dirty="0" smtClean="0"/>
              <a:t> </a:t>
            </a:r>
            <a:r>
              <a:rPr lang="it-IT" sz="1500" dirty="0"/>
              <a:t>– di concerto con gli altri Ministeri competenti – </a:t>
            </a:r>
            <a:br>
              <a:rPr lang="it-IT" sz="1500" dirty="0"/>
            </a:br>
            <a:r>
              <a:rPr lang="it-IT" sz="1500" dirty="0"/>
              <a:t>con le</a:t>
            </a:r>
            <a:r>
              <a:rPr lang="it-IT" sz="1400" dirty="0"/>
              <a:t> </a:t>
            </a:r>
            <a:r>
              <a:rPr lang="it-IT" sz="1700" i="1" dirty="0">
                <a:solidFill>
                  <a:srgbClr val="0458A4"/>
                </a:solidFill>
                <a:latin typeface="Garamond Antiqua" pitchFamily="18" charset="0"/>
                <a:cs typeface="MV Boli" panose="02000500030200090000" pitchFamily="2" charset="0"/>
              </a:rPr>
              <a:t>attività</a:t>
            </a:r>
            <a:r>
              <a:rPr lang="it-IT" sz="1800" dirty="0">
                <a:solidFill>
                  <a:srgbClr val="0458A4"/>
                </a:solidFill>
                <a:latin typeface="MV Boli" panose="02000500030200090000" pitchFamily="2" charset="0"/>
                <a:cs typeface="MV Boli" panose="02000500030200090000" pitchFamily="2" charset="0"/>
              </a:rPr>
              <a:t> </a:t>
            </a:r>
            <a:r>
              <a:rPr lang="it-IT" sz="1700" i="1" dirty="0">
                <a:solidFill>
                  <a:srgbClr val="0458A4"/>
                </a:solidFill>
                <a:latin typeface="Garamond Antiqua" pitchFamily="18" charset="0"/>
                <a:cs typeface="MV Boli" panose="02000500030200090000" pitchFamily="2" charset="0"/>
              </a:rPr>
              <a:t>internazionali</a:t>
            </a:r>
            <a:r>
              <a:rPr lang="it-IT" sz="1800" dirty="0">
                <a:solidFill>
                  <a:srgbClr val="0458A4"/>
                </a:solidFill>
                <a:latin typeface="MV Boli" panose="02000500030200090000" pitchFamily="2" charset="0"/>
                <a:cs typeface="MV Boli" panose="02000500030200090000" pitchFamily="2" charset="0"/>
              </a:rPr>
              <a:t> </a:t>
            </a:r>
            <a:r>
              <a:rPr lang="it-IT" sz="1500" dirty="0"/>
              <a:t>svolte da ENIT e ICE. </a:t>
            </a:r>
          </a:p>
        </p:txBody>
      </p:sp>
      <p:pic>
        <p:nvPicPr>
          <p:cNvPr id="1026" name="Picture 2" descr="C:\Users\gfradusco\Desktop\logo-farnesina.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410" y="5373215"/>
            <a:ext cx="3607833" cy="12418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374163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patri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2085</Words>
  <Application>Microsoft Office PowerPoint</Application>
  <PresentationFormat>Presentazione su schermo (4:3)</PresentationFormat>
  <Paragraphs>283</Paragraphs>
  <Slides>21</Slides>
  <Notes>0</Notes>
  <HiddenSlides>0</HiddenSlides>
  <MMClips>0</MMClips>
  <ScaleCrop>false</ScaleCrop>
  <HeadingPairs>
    <vt:vector size="4" baseType="variant">
      <vt:variant>
        <vt:lpstr>Tema</vt:lpstr>
      </vt:variant>
      <vt:variant>
        <vt:i4>2</vt:i4>
      </vt:variant>
      <vt:variant>
        <vt:lpstr>Titoli diapositive</vt:lpstr>
      </vt:variant>
      <vt:variant>
        <vt:i4>21</vt:i4>
      </vt:variant>
    </vt:vector>
  </HeadingPairs>
  <TitlesOfParts>
    <vt:vector size="23" baseType="lpstr">
      <vt:lpstr>Tema di Office</vt:lpstr>
      <vt:lpstr>Tema patria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2014-11-13T09:36:53Z</dcterms:created>
  <dcterms:modified xsi:type="dcterms:W3CDTF">2014-12-03T11:21:43Z</dcterms:modified>
</cp:coreProperties>
</file>